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902479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4D0396-870C-4A30-97FF-595F91754727}"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193073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1626937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43607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2977346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58637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3515249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841749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193159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9044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305797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4D0396-870C-4A30-97FF-595F91754727}"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244084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4D0396-870C-4A30-97FF-595F91754727}" type="datetimeFigureOut">
              <a:rPr lang="en-US" smtClean="0"/>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380932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221472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3251455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64D0396-870C-4A30-97FF-595F91754727}" type="datetimeFigureOut">
              <a:rPr lang="en-US" smtClean="0"/>
              <a:t>4/15/2021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299677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4D0396-870C-4A30-97FF-595F91754727}"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3C32B-F4B6-40F8-AB3B-A430C41B540A}" type="slidenum">
              <a:rPr lang="en-US" smtClean="0"/>
              <a:t>‹#›</a:t>
            </a:fld>
            <a:endParaRPr lang="en-US"/>
          </a:p>
        </p:txBody>
      </p:sp>
    </p:spTree>
    <p:extLst>
      <p:ext uri="{BB962C8B-B14F-4D97-AF65-F5344CB8AC3E}">
        <p14:creationId xmlns:p14="http://schemas.microsoft.com/office/powerpoint/2010/main" val="419696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64D0396-870C-4A30-97FF-595F91754727}" type="datetimeFigureOut">
              <a:rPr lang="en-US" smtClean="0"/>
              <a:t>4/15/2021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6A3C32B-F4B6-40F8-AB3B-A430C41B540A}" type="slidenum">
              <a:rPr lang="en-US" smtClean="0"/>
              <a:t>‹#›</a:t>
            </a:fld>
            <a:endParaRPr lang="en-US"/>
          </a:p>
        </p:txBody>
      </p:sp>
    </p:spTree>
    <p:extLst>
      <p:ext uri="{BB962C8B-B14F-4D97-AF65-F5344CB8AC3E}">
        <p14:creationId xmlns:p14="http://schemas.microsoft.com/office/powerpoint/2010/main" val="214656817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pbs.org/newshour/show/40-years-after-leak-weighing-the-impact-of-the-pentagon-paper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MNKR5lxbYx8" TargetMode="External"/><Relationship Id="rId2" Type="http://schemas.openxmlformats.org/officeDocument/2006/relationships/hyperlink" Target="https://www.pbs.org/newshour/show/40-years-after-leak-weighing-the-impact-of-the-pentagon-papers" TargetMode="External"/><Relationship Id="rId1" Type="http://schemas.openxmlformats.org/officeDocument/2006/relationships/slideLayout" Target="../slideLayouts/slideLayout7.xml"/><Relationship Id="rId4" Type="http://schemas.openxmlformats.org/officeDocument/2006/relationships/hyperlink" Target="https://store.streetlaw.org/new-york-times-co-v-us-1971/"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michigan.gov/documents/mde/SSWAC_225020_7.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tore.streetlaw.org/new-york-times-co-v-us-1971/" TargetMode="External"/><Relationship Id="rId2" Type="http://schemas.openxmlformats.org/officeDocument/2006/relationships/hyperlink" Target="https://www.youtube.com/watch?v=MNKR5lxbYx8"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pbs.org/newshour/show/40-years-after-leak-weighing-the-impact-of-the-pentagon-paper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MNKR5lxbYx8"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store.streetlaw.org/new-york-times-co-v-us-197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D726FB-5925-4CF7-AC2A-47D1A124B00D}"/>
              </a:ext>
            </a:extLst>
          </p:cNvPr>
          <p:cNvSpPr>
            <a:spLocks noGrp="1"/>
          </p:cNvSpPr>
          <p:nvPr>
            <p:ph type="title"/>
          </p:nvPr>
        </p:nvSpPr>
        <p:spPr>
          <a:xfrm>
            <a:off x="742950" y="556592"/>
            <a:ext cx="3815798" cy="5989982"/>
          </a:xfrm>
        </p:spPr>
        <p:txBody>
          <a:bodyPr vert="horz" lIns="91440" tIns="45720" rIns="91440" bIns="45720" rtlCol="0" anchor="ctr">
            <a:noAutofit/>
          </a:bodyPr>
          <a:lstStyle/>
          <a:p>
            <a:pPr algn="ctr"/>
            <a:r>
              <a:rPr lang="en-US" sz="3600" b="1" kern="1200" dirty="0">
                <a:solidFill>
                  <a:srgbClr val="FFFFFF"/>
                </a:solidFill>
                <a:latin typeface="+mj-lt"/>
                <a:ea typeface="+mj-ea"/>
                <a:cs typeface="+mj-cs"/>
              </a:rPr>
              <a:t>Analyzing SCOTUS Decisions using the Acronym NIMDOPIO </a:t>
            </a:r>
            <a:r>
              <a:rPr lang="en-US" sz="3600" i="1" kern="1200" dirty="0">
                <a:solidFill>
                  <a:srgbClr val="FFFFFF"/>
                </a:solidFill>
                <a:latin typeface="+mj-lt"/>
                <a:ea typeface="+mj-ea"/>
                <a:cs typeface="+mj-cs"/>
              </a:rPr>
              <a:t>by Farrell Vaughn, N.B.C.T., </a:t>
            </a:r>
            <a:br>
              <a:rPr lang="en-US" sz="3600" i="1" kern="1200" dirty="0">
                <a:solidFill>
                  <a:srgbClr val="FFFFFF"/>
                </a:solidFill>
                <a:latin typeface="+mj-lt"/>
                <a:ea typeface="+mj-ea"/>
                <a:cs typeface="+mj-cs"/>
              </a:rPr>
            </a:br>
            <a:r>
              <a:rPr lang="en-US" sz="3600" i="1" kern="1200" dirty="0">
                <a:solidFill>
                  <a:srgbClr val="FFFFFF"/>
                </a:solidFill>
                <a:latin typeface="+mj-lt"/>
                <a:ea typeface="+mj-ea"/>
                <a:cs typeface="+mj-cs"/>
              </a:rPr>
              <a:t>Robert McQueen HS </a:t>
            </a:r>
          </a:p>
        </p:txBody>
      </p:sp>
      <p:pic>
        <p:nvPicPr>
          <p:cNvPr id="11" name="Content Placeholder 10" descr="A picture containing outdoor, building, posing, government building&#10;&#10;Description automatically generated">
            <a:extLst>
              <a:ext uri="{FF2B5EF4-FFF2-40B4-BE49-F238E27FC236}">
                <a16:creationId xmlns:a16="http://schemas.microsoft.com/office/drawing/2014/main" id="{EAB25514-BA5B-49A2-B023-5D1A16C53EA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810" r="23298" b="4281"/>
          <a:stretch/>
        </p:blipFill>
        <p:spPr>
          <a:xfrm>
            <a:off x="5153822" y="840596"/>
            <a:ext cx="6553545" cy="5184749"/>
          </a:xfrm>
          <a:prstGeom prst="rect">
            <a:avLst/>
          </a:prstGeom>
        </p:spPr>
      </p:pic>
    </p:spTree>
    <p:extLst>
      <p:ext uri="{BB962C8B-B14F-4D97-AF65-F5344CB8AC3E}">
        <p14:creationId xmlns:p14="http://schemas.microsoft.com/office/powerpoint/2010/main" val="1343960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4562D0-20F5-494F-96F3-49E60BD7C4A1}"/>
              </a:ext>
            </a:extLst>
          </p:cNvPr>
          <p:cNvSpPr/>
          <p:nvPr/>
        </p:nvSpPr>
        <p:spPr>
          <a:xfrm>
            <a:off x="861391" y="238540"/>
            <a:ext cx="10933044" cy="5503751"/>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eriod"/>
            </a:pPr>
            <a:r>
              <a:rPr lang="en-US" sz="3600" dirty="0">
                <a:latin typeface="Times New Roman" panose="02020603050405020304" pitchFamily="18" charset="0"/>
                <a:ea typeface="Calibri" panose="020F0502020204030204" pitchFamily="34" charset="0"/>
                <a:cs typeface="Times New Roman" panose="02020603050405020304" pitchFamily="18" charset="0"/>
              </a:rPr>
              <a:t>View Video - PBS News Hour – </a:t>
            </a:r>
            <a:r>
              <a:rPr lang="en-US" sz="3600" u="sng" dirty="0">
                <a:latin typeface="Times New Roman" panose="02020603050405020304" pitchFamily="18" charset="0"/>
                <a:ea typeface="Calibri" panose="020F0502020204030204" pitchFamily="34" charset="0"/>
                <a:cs typeface="Times New Roman" panose="02020603050405020304" pitchFamily="18" charset="0"/>
              </a:rPr>
              <a:t>40 Years After Leak, Weighing the Impact of the Pentagon Papers</a:t>
            </a:r>
            <a:r>
              <a:rPr lang="en-US" sz="3600" dirty="0">
                <a:latin typeface="Times New Roman" panose="02020603050405020304" pitchFamily="18" charset="0"/>
                <a:ea typeface="Calibri" panose="020F0502020204030204" pitchFamily="34" charset="0"/>
                <a:cs typeface="Times New Roman" panose="02020603050405020304" pitchFamily="18" charset="0"/>
              </a:rPr>
              <a:t>. 6-13-2011, </a:t>
            </a:r>
            <a:r>
              <a:rPr lang="en-US" sz="36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https://www.pbs.org/newshour/show/40-years-after-leak-weighing-the-impact-of-the-pentagon-papers</a:t>
            </a:r>
            <a:r>
              <a:rPr lang="en-US" sz="3600" dirty="0">
                <a:latin typeface="Times New Roman" panose="02020603050405020304" pitchFamily="18" charset="0"/>
                <a:ea typeface="Calibri" panose="020F0502020204030204" pitchFamily="34" charset="0"/>
                <a:cs typeface="Times New Roman" panose="02020603050405020304" pitchFamily="18" charset="0"/>
              </a:rPr>
              <a:t> (10:36)</a:t>
            </a:r>
          </a:p>
          <a:p>
            <a:pPr marL="342900" marR="0" lvl="0" indent="-342900">
              <a:lnSpc>
                <a:spcPct val="107000"/>
              </a:lnSpc>
              <a:spcBef>
                <a:spcPts val="0"/>
              </a:spcBef>
              <a:spcAft>
                <a:spcPts val="800"/>
              </a:spcAft>
              <a:buFont typeface="+mj-lt"/>
              <a:buAutoNum type="arabi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 After the video, the students should work together to complete the “Scaffolding” Activity to help them develop their claim and reasoning to address the writing prompt.</a:t>
            </a:r>
          </a:p>
        </p:txBody>
      </p:sp>
    </p:spTree>
    <p:extLst>
      <p:ext uri="{BB962C8B-B14F-4D97-AF65-F5344CB8AC3E}">
        <p14:creationId xmlns:p14="http://schemas.microsoft.com/office/powerpoint/2010/main" val="3816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3785D5-F086-4041-877B-12C36C3142A5}"/>
              </a:ext>
            </a:extLst>
          </p:cNvPr>
          <p:cNvSpPr/>
          <p:nvPr/>
        </p:nvSpPr>
        <p:spPr>
          <a:xfrm>
            <a:off x="212035" y="318052"/>
            <a:ext cx="11661913" cy="6411563"/>
          </a:xfrm>
          <a:prstGeom prst="rect">
            <a:avLst/>
          </a:prstGeom>
        </p:spPr>
        <p:txBody>
          <a:bodyPr wrap="square">
            <a:spAutoFit/>
          </a:bodyPr>
          <a:lstStyle/>
          <a:p>
            <a:pPr>
              <a:lnSpc>
                <a:spcPct val="107000"/>
              </a:lnSpc>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Scaffolding for the Writing Prompt</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Was the United States government’s claim of “prior restraint” to stop the New York Times from printing the Pentagon Papers appropriate?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Does the First Amendment give the “Press” unlimited power to print news that is critical of the United States government’s policies?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Yes, Because…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No, Because…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Was the information contained in the Pentagon Papers a “National Security” issue?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Yes, Because…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No, Because…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Should Daniel Ellsberg, the whistleblower, have been prosecuted under the 1917 Espionage and Sedition Act for revealing “classified information?”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Yes, Because…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No, Because…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Do you agree with the majority opinion of the SCOTUS in this case?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Yes, Because…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No, Because…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2689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588E67-D295-465F-AF59-8931E83703D6}"/>
              </a:ext>
            </a:extLst>
          </p:cNvPr>
          <p:cNvSpPr/>
          <p:nvPr/>
        </p:nvSpPr>
        <p:spPr>
          <a:xfrm>
            <a:off x="225287" y="172279"/>
            <a:ext cx="11648661" cy="5807039"/>
          </a:xfrm>
          <a:prstGeom prst="rect">
            <a:avLst/>
          </a:prstGeom>
        </p:spPr>
        <p:txBody>
          <a:bodyPr wrap="square">
            <a:spAutoFit/>
          </a:bodyPr>
          <a:lstStyle/>
          <a:p>
            <a:pPr>
              <a:lnSpc>
                <a:spcPct val="107000"/>
              </a:lnSpc>
              <a:spcAft>
                <a:spcPts val="800"/>
              </a:spcAft>
            </a:pPr>
            <a:r>
              <a:rPr lang="en-US" sz="2800" u="sng" dirty="0">
                <a:latin typeface="Times New Roman" panose="02020603050405020304" pitchFamily="18" charset="0"/>
                <a:ea typeface="Calibri" panose="020F0502020204030204" pitchFamily="34" charset="0"/>
                <a:cs typeface="Times New Roman" panose="02020603050405020304" pitchFamily="18" charset="0"/>
              </a:rPr>
              <a:t>Writing to the Prompt: Essential Question</a:t>
            </a:r>
            <a:endParaRPr lang="en-US" sz="2800"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Was the United States government’s claim of “prior restraint” to stop the New York Times from printing the Pentagon Papers constitutional, or not?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Explain to the students that they will be writing a summary to address the Essential Question. The students will be using the information from their NIMDOPIO analysis of the New York Times Co. v. the United States, the background information from the video segments that they viewed, along with the four scaffolding questions that they answered to make a claim and support it with evidence and reasoning. They must also offer a counterclaim to their position that uses either the majority (concurring) or the dissenting opinions. Within their summary, possibly in the conclusion, they should discuss the impact of the case and whether it upheld over overturned a previous precedent.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6549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5B3121-2B7E-43DB-ABFA-B0F8A061437B}"/>
              </a:ext>
            </a:extLst>
          </p:cNvPr>
          <p:cNvSpPr/>
          <p:nvPr/>
        </p:nvSpPr>
        <p:spPr>
          <a:xfrm>
            <a:off x="265043" y="132523"/>
            <a:ext cx="11516140" cy="6080002"/>
          </a:xfrm>
          <a:prstGeom prst="rect">
            <a:avLst/>
          </a:prstGeom>
        </p:spPr>
        <p:txBody>
          <a:bodyPr wrap="square">
            <a:spAutoFit/>
          </a:bodyPr>
          <a:lstStyle/>
          <a:p>
            <a:pPr marR="0" lvl="0">
              <a:lnSpc>
                <a:spcPct val="107000"/>
              </a:lnSpc>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NIMDOPIO acronym will help the students to organize their response and craft a short summary of the case.</a:t>
            </a:r>
          </a:p>
          <a:p>
            <a:pPr marR="0" lvl="0">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Name</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case and the constitutional </a:t>
            </a:r>
            <a:r>
              <a:rPr lang="en-US" sz="2400" b="1" dirty="0">
                <a:latin typeface="Times New Roman" panose="02020603050405020304" pitchFamily="18" charset="0"/>
                <a:ea typeface="Calibri" panose="020F0502020204030204" pitchFamily="34" charset="0"/>
                <a:cs typeface="Times New Roman" panose="02020603050405020304" pitchFamily="18" charset="0"/>
              </a:rPr>
              <a:t>Issue</a:t>
            </a:r>
            <a:r>
              <a:rPr lang="en-US" sz="2400" dirty="0">
                <a:latin typeface="Times New Roman" panose="02020603050405020304" pitchFamily="18" charset="0"/>
                <a:ea typeface="Calibri" panose="020F0502020204030204" pitchFamily="34" charset="0"/>
                <a:cs typeface="Times New Roman" panose="02020603050405020304" pitchFamily="18" charset="0"/>
              </a:rPr>
              <a:t> addressed by the SCOTUS could be the opening sentence.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Majority Opinion</a:t>
            </a:r>
            <a:r>
              <a:rPr lang="en-US" sz="2400" dirty="0">
                <a:latin typeface="Times New Roman" panose="02020603050405020304" pitchFamily="18" charset="0"/>
                <a:ea typeface="Calibri" panose="020F0502020204030204" pitchFamily="34" charset="0"/>
                <a:cs typeface="Times New Roman" panose="02020603050405020304" pitchFamily="18" charset="0"/>
              </a:rPr>
              <a:t>, along with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Concurring Opinion</a:t>
            </a:r>
            <a:r>
              <a:rPr lang="en-US" sz="2400" dirty="0">
                <a:latin typeface="Times New Roman" panose="02020603050405020304" pitchFamily="18" charset="0"/>
                <a:ea typeface="Calibri" panose="020F0502020204030204" pitchFamily="34" charset="0"/>
                <a:cs typeface="Times New Roman" panose="02020603050405020304" pitchFamily="18" charset="0"/>
              </a:rPr>
              <a:t> (if needed) could be several sentences.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Dissenting Opinion</a:t>
            </a:r>
            <a:r>
              <a:rPr lang="en-US" sz="2400" dirty="0">
                <a:latin typeface="Times New Roman" panose="02020603050405020304" pitchFamily="18" charset="0"/>
                <a:ea typeface="Calibri" panose="020F0502020204030204" pitchFamily="34" charset="0"/>
                <a:cs typeface="Times New Roman" panose="02020603050405020304" pitchFamily="18" charset="0"/>
              </a:rPr>
              <a:t> could act as a counter claim (unless they agree with the dissenting opinion then the majority opinion, and/or concurring opinion, could act as the counter claim). The students should discuss the strengths and limitations for both the majority and the dissenting opinions. This should be several sentences.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Precedent </a:t>
            </a:r>
            <a:r>
              <a:rPr lang="en-US" sz="2400" dirty="0">
                <a:latin typeface="Times New Roman" panose="02020603050405020304" pitchFamily="18" charset="0"/>
                <a:ea typeface="Calibri" panose="020F0502020204030204" pitchFamily="34" charset="0"/>
                <a:cs typeface="Times New Roman" panose="02020603050405020304" pitchFamily="18" charset="0"/>
              </a:rPr>
              <a:t>and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Impact</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case could be several sentences.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Your Opinion </a:t>
            </a:r>
            <a:r>
              <a:rPr lang="en-US" sz="2400" dirty="0">
                <a:latin typeface="Times New Roman" panose="02020603050405020304" pitchFamily="18" charset="0"/>
                <a:ea typeface="Calibri" panose="020F0502020204030204" pitchFamily="34" charset="0"/>
                <a:cs typeface="Times New Roman" panose="02020603050405020304" pitchFamily="18" charset="0"/>
              </a:rPr>
              <a:t>is all of the above information (NIMDOPI) written in a short summary that establishes a claim to address the prompt, and utilizes the supporting evidence from the case, along with some historical background information.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593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8E1C29-830C-4C98-BC30-02ED98D8A53B}"/>
              </a:ext>
            </a:extLst>
          </p:cNvPr>
          <p:cNvSpPr/>
          <p:nvPr/>
        </p:nvSpPr>
        <p:spPr>
          <a:xfrm>
            <a:off x="437322" y="251791"/>
            <a:ext cx="11463129" cy="5741765"/>
          </a:xfrm>
          <a:prstGeom prst="rect">
            <a:avLst/>
          </a:prstGeom>
        </p:spPr>
        <p:txBody>
          <a:bodyPr wrap="square">
            <a:spAutoFit/>
          </a:bodyPr>
          <a:lstStyle/>
          <a:p>
            <a:pPr>
              <a:lnSpc>
                <a:spcPct val="107000"/>
              </a:lnSpc>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Informational Writing 8 Point Grading Rubric</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To meet standards students can earn a total of 8 points on this informational writing assessment rubric. Total points will translate to the 8-point scale according to the following chart: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Exceeding Standards</a:t>
            </a:r>
            <a:r>
              <a:rPr lang="en-US" sz="2400" dirty="0">
                <a:latin typeface="Times New Roman" panose="02020603050405020304" pitchFamily="18" charset="0"/>
                <a:ea typeface="Calibri" panose="020F0502020204030204" pitchFamily="34" charset="0"/>
                <a:cs typeface="Times New Roman" panose="02020603050405020304" pitchFamily="18" charset="0"/>
              </a:rPr>
              <a:t> - Highly Exceeds Standards = 8. Exceeds Standards = 7.</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Meeting Standards</a:t>
            </a:r>
            <a:r>
              <a:rPr lang="en-US" sz="2400" dirty="0">
                <a:latin typeface="Times New Roman" panose="02020603050405020304" pitchFamily="18" charset="0"/>
                <a:ea typeface="Calibri" panose="020F0502020204030204" pitchFamily="34" charset="0"/>
                <a:cs typeface="Times New Roman" panose="02020603050405020304" pitchFamily="18" charset="0"/>
              </a:rPr>
              <a:t> - Highly Meets Standards = 6. Meets Standards = 5.</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Approaching Standards –</a:t>
            </a:r>
            <a:r>
              <a:rPr lang="en-US" sz="2400" dirty="0">
                <a:latin typeface="Times New Roman" panose="02020603050405020304" pitchFamily="18" charset="0"/>
                <a:ea typeface="Calibri" panose="020F0502020204030204" pitchFamily="34" charset="0"/>
                <a:cs typeface="Times New Roman" panose="02020603050405020304" pitchFamily="18" charset="0"/>
              </a:rPr>
              <a:t> Approaching Mastery of Standard = 4. Approaching Standards = 3.</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Emerging Standards -</a:t>
            </a:r>
            <a:r>
              <a:rPr lang="en-US" sz="2400" dirty="0">
                <a:latin typeface="Times New Roman" panose="02020603050405020304" pitchFamily="18" charset="0"/>
                <a:ea typeface="Calibri" panose="020F0502020204030204" pitchFamily="34" charset="0"/>
                <a:cs typeface="Times New Roman" panose="02020603050405020304" pitchFamily="18" charset="0"/>
              </a:rPr>
              <a:t> Developing Standards = 2. Basic Emergence of Standard = 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rPr>
              <a:t>For a student to “exceed standards” all of the criteria must be met on the NIMDOPIO checklist and additional points may be added for including transitions, proper citations, quotes, providing a concluding statement, and establishing a style of writing that is fluent and grammatically correct.</a:t>
            </a:r>
            <a:endParaRPr lang="en-US" sz="2400" dirty="0"/>
          </a:p>
        </p:txBody>
      </p:sp>
    </p:spTree>
    <p:extLst>
      <p:ext uri="{BB962C8B-B14F-4D97-AF65-F5344CB8AC3E}">
        <p14:creationId xmlns:p14="http://schemas.microsoft.com/office/powerpoint/2010/main" val="143348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C858E6-9094-4AB1-A3E9-948C8BDDAD8F}"/>
              </a:ext>
            </a:extLst>
          </p:cNvPr>
          <p:cNvSpPr/>
          <p:nvPr/>
        </p:nvSpPr>
        <p:spPr>
          <a:xfrm>
            <a:off x="357809" y="225287"/>
            <a:ext cx="11489634" cy="6073970"/>
          </a:xfrm>
          <a:prstGeom prst="rect">
            <a:avLst/>
          </a:prstGeom>
        </p:spPr>
        <p:txBody>
          <a:bodyPr wrap="square">
            <a:spAutoFit/>
          </a:bodyPr>
          <a:lstStyle/>
          <a:p>
            <a:pPr>
              <a:lnSpc>
                <a:spcPct val="107000"/>
              </a:lnSpc>
              <a:spcAft>
                <a:spcPts val="800"/>
              </a:spcAft>
            </a:pPr>
            <a:r>
              <a:rPr lang="en-US" sz="6000" u="sng" dirty="0">
                <a:latin typeface="Times New Roman" panose="02020603050405020304" pitchFamily="18" charset="0"/>
                <a:ea typeface="Calibri" panose="020F0502020204030204" pitchFamily="34" charset="0"/>
                <a:cs typeface="Times New Roman" panose="02020603050405020304" pitchFamily="18" charset="0"/>
              </a:rPr>
              <a:t>Alternative Assignments</a:t>
            </a:r>
            <a:endParaRPr lang="en-US" sz="6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6000" dirty="0">
                <a:latin typeface="Times New Roman" panose="02020603050405020304" pitchFamily="18" charset="0"/>
                <a:ea typeface="Calibri" panose="020F0502020204030204" pitchFamily="34" charset="0"/>
                <a:cs typeface="Times New Roman" panose="02020603050405020304" pitchFamily="18" charset="0"/>
              </a:rPr>
              <a:t>Students can create a Power Poster or Power Point Presentation that incorporates the NIMDOPIO acronym to teach their classmates about a specific SCOTUS case.</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02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679E82-326B-47C9-A76C-C7E7E8286233}"/>
              </a:ext>
            </a:extLst>
          </p:cNvPr>
          <p:cNvSpPr/>
          <p:nvPr/>
        </p:nvSpPr>
        <p:spPr>
          <a:xfrm>
            <a:off x="132523" y="251791"/>
            <a:ext cx="11781182" cy="6195542"/>
          </a:xfrm>
          <a:prstGeom prst="rect">
            <a:avLst/>
          </a:prstGeom>
        </p:spPr>
        <p:txBody>
          <a:bodyPr wrap="square">
            <a:spAutoFit/>
          </a:bodyPr>
          <a:lstStyle/>
          <a:p>
            <a:pPr>
              <a:lnSpc>
                <a:spcPct val="107000"/>
              </a:lnSpc>
              <a:spcAft>
                <a:spcPts val="800"/>
              </a:spcAft>
            </a:pPr>
            <a:r>
              <a:rPr lang="en-US" sz="3200" u="sng" dirty="0">
                <a:latin typeface="Times New Roman" panose="02020603050405020304" pitchFamily="18" charset="0"/>
                <a:ea typeface="Calibri" panose="020F0502020204030204" pitchFamily="34" charset="0"/>
                <a:cs typeface="Times New Roman" panose="02020603050405020304" pitchFamily="18" charset="0"/>
              </a:rPr>
              <a:t>Resources</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u="sng" dirty="0">
                <a:latin typeface="Times New Roman" panose="02020603050405020304" pitchFamily="18" charset="0"/>
                <a:ea typeface="Calibri" panose="020F0502020204030204" pitchFamily="34" charset="0"/>
                <a:cs typeface="Times New Roman" panose="02020603050405020304" pitchFamily="18" charset="0"/>
              </a:rPr>
              <a:t>PBS News Hour – 40 Years After Leak, Weighing the Impact of the Pentagon Papers. 6-13-2011, </a:t>
            </a:r>
            <a:r>
              <a:rPr lang="en-US" sz="3200" u="sng" dirty="0">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https://www.pbs.org/newshour/show/40-years-after-leak-weighing-the-impact-of-the-pentagon-papers</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PBS / POV – </a:t>
            </a:r>
            <a:r>
              <a:rPr lang="en-US" sz="3200" u="sng" dirty="0">
                <a:latin typeface="Times New Roman" panose="02020603050405020304" pitchFamily="18" charset="0"/>
                <a:ea typeface="Calibri" panose="020F0502020204030204" pitchFamily="34" charset="0"/>
                <a:cs typeface="Times New Roman" panose="02020603050405020304" pitchFamily="18" charset="0"/>
              </a:rPr>
              <a:t>Most Dangerous Man - What Ellsberg Learned from the Pentagon Papers</a:t>
            </a:r>
            <a:r>
              <a:rPr lang="en-US" sz="3200" dirty="0">
                <a:latin typeface="Times New Roman" panose="02020603050405020304" pitchFamily="18" charset="0"/>
                <a:ea typeface="Calibri" panose="020F0502020204030204" pitchFamily="34" charset="0"/>
                <a:cs typeface="Times New Roman" panose="02020603050405020304" pitchFamily="18" charset="0"/>
              </a:rPr>
              <a:t>. 10-29-2015 </a:t>
            </a:r>
            <a:r>
              <a:rPr lang="en-US" sz="3200" u="sng" dirty="0">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https://www.youtube.com/watch?v=MNKR5lxbYx8</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Times New Roman" panose="02020603050405020304" pitchFamily="18" charset="0"/>
              <a:ea typeface="Calibri" panose="020F0502020204030204" pitchFamily="34" charset="0"/>
            </a:endParaRPr>
          </a:p>
          <a:p>
            <a:r>
              <a:rPr lang="en-US" sz="3200" dirty="0">
                <a:latin typeface="Times New Roman" panose="02020603050405020304" pitchFamily="18" charset="0"/>
                <a:ea typeface="Calibri" panose="020F0502020204030204" pitchFamily="34" charset="0"/>
              </a:rPr>
              <a:t>Street Law – </a:t>
            </a:r>
            <a:r>
              <a:rPr lang="en-US" sz="3200" u="sng" dirty="0">
                <a:latin typeface="Times New Roman" panose="02020603050405020304" pitchFamily="18" charset="0"/>
                <a:ea typeface="Calibri" panose="020F0502020204030204" pitchFamily="34" charset="0"/>
              </a:rPr>
              <a:t>New York Times Co. v. United States</a:t>
            </a:r>
            <a:r>
              <a:rPr lang="en-US" sz="3200" dirty="0">
                <a:latin typeface="Times New Roman" panose="02020603050405020304" pitchFamily="18" charset="0"/>
                <a:ea typeface="Calibri" panose="020F0502020204030204" pitchFamily="34" charset="0"/>
              </a:rPr>
              <a:t> </a:t>
            </a:r>
            <a:r>
              <a:rPr lang="en-US" sz="3200" u="sng" dirty="0">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https://store.streetlaw.org/new-york-times-co-v-us-1971</a:t>
            </a:r>
            <a:r>
              <a:rPr lang="en-US" u="sng" dirty="0">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dirty="0">
                <a:latin typeface="Times New Roman" panose="02020603050405020304" pitchFamily="18" charset="0"/>
                <a:ea typeface="Calibri" panose="020F0502020204030204" pitchFamily="34" charset="0"/>
              </a:rPr>
              <a:t> </a:t>
            </a:r>
            <a:endParaRPr lang="en-US" dirty="0"/>
          </a:p>
        </p:txBody>
      </p:sp>
    </p:spTree>
    <p:extLst>
      <p:ext uri="{BB962C8B-B14F-4D97-AF65-F5344CB8AC3E}">
        <p14:creationId xmlns:p14="http://schemas.microsoft.com/office/powerpoint/2010/main" val="36337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A14464-C5D0-45CF-92C2-65D1F5793DD7}"/>
              </a:ext>
            </a:extLst>
          </p:cNvPr>
          <p:cNvSpPr/>
          <p:nvPr/>
        </p:nvSpPr>
        <p:spPr>
          <a:xfrm>
            <a:off x="291548" y="172278"/>
            <a:ext cx="11608903" cy="6165470"/>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NIMDOPIO is an acronym I created to help students remember how to analyze Supreme Court cases. </a:t>
            </a: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This activity also focuses on a “writing-to-learn strategy that teachers can employ throughout and/or at the end of a lesson to engage students and develop big ideas and concepts. Writing-to-learn fosters critical thinking and learning. It is writing that uses impromptu, short/informal writing tasks designed by the teacher and included throughout the lesson to help students think through key concepts and ideas. Attention is focused on ideas rather than correctness of style, grammar, or spelling. It is less structured than disciplinary writing. This approach frequently uses journals, logs, micro themes, responses to written or oral questions, summaries, free writing, notes, and other writing assignments that align to learning ideas and concepts.” Michigan Department of Education. </a:t>
            </a:r>
            <a:r>
              <a:rPr lang="en-US" sz="2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https://www.michigan.gov/documents/mde/SSWAC_225020_7.pdf</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1769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D9F845-28EE-4CAA-A400-7CF926788371}"/>
              </a:ext>
            </a:extLst>
          </p:cNvPr>
          <p:cNvSpPr/>
          <p:nvPr/>
        </p:nvSpPr>
        <p:spPr>
          <a:xfrm>
            <a:off x="715618" y="251791"/>
            <a:ext cx="11198086" cy="7040004"/>
          </a:xfrm>
          <a:prstGeom prst="rect">
            <a:avLst/>
          </a:prstGeom>
        </p:spPr>
        <p:txBody>
          <a:bodyPr wrap="square">
            <a:spAutoFit/>
          </a:bodyPr>
          <a:lstStyle/>
          <a:p>
            <a:pPr>
              <a:lnSpc>
                <a:spcPct val="107000"/>
              </a:lnSpc>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Student Learning Objectives</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SWBAT – write a summary of a SCOTUS decision using the acronym NIMDOPIO to explain the arguments surrounding a constitutional issue along with the historical background of that issue.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latin typeface="Times New Roman" panose="02020603050405020304" pitchFamily="18" charset="0"/>
                <a:ea typeface="Calibri" panose="020F0502020204030204" pitchFamily="34" charset="0"/>
                <a:cs typeface="Times New Roman" panose="02020603050405020304" pitchFamily="18" charset="0"/>
              </a:rPr>
              <a:t>NVACS for Social Studies: Civics and Economics and United States History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In this lesson, the students will be analyzing the SCOTUS decision in </a:t>
            </a:r>
            <a:r>
              <a:rPr lang="en-US" i="1" dirty="0">
                <a:latin typeface="Times New Roman" panose="02020603050405020304" pitchFamily="18" charset="0"/>
                <a:ea typeface="Calibri" panose="020F0502020204030204" pitchFamily="34" charset="0"/>
                <a:cs typeface="Times New Roman" panose="02020603050405020304" pitchFamily="18" charset="0"/>
              </a:rPr>
              <a:t>The New York Times Co, v. United States (1971)</a:t>
            </a:r>
            <a:r>
              <a:rPr lang="en-US" dirty="0">
                <a:latin typeface="Times New Roman" panose="02020603050405020304" pitchFamily="18" charset="0"/>
                <a:ea typeface="Calibri" panose="020F0502020204030204" pitchFamily="34" charset="0"/>
                <a:cs typeface="Times New Roman" panose="02020603050405020304" pitchFamily="18" charset="0"/>
              </a:rPr>
              <a:t>. The corresponding Nevada Academic Content Standards for Social Studies are: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Power and Politics: SS.9-12.CE.14. Evaluate the impact of individuals and reform movements on legislation and court decisions in the struggle for greater civil rights and liberties.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Content Standard – International Relations: SS.9-12.US.25. Analyze the causes, impacts, and attitudes towards conflict and war from various points of view throughout U.S. history.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Disciplinary Skills Standard – Developing Claims and Using Evidence: SS.9-12.US.7. Refine claims and counterclaims attending to precision, significance and knowledge conveyed through the claim while pointing out the strengths and limitations of both.</a:t>
            </a:r>
          </a:p>
          <a:p>
            <a:pPr>
              <a:lnSpc>
                <a:spcPct val="107000"/>
              </a:lnSpc>
              <a:spcAft>
                <a:spcPts val="800"/>
              </a:spcAft>
            </a:pPr>
            <a:r>
              <a:rPr lang="en-US" u="sng" dirty="0">
                <a:latin typeface="Times New Roman" panose="02020603050405020304" pitchFamily="18" charset="0"/>
                <a:ea typeface="Calibri" panose="020F0502020204030204" pitchFamily="34" charset="0"/>
                <a:cs typeface="Times New Roman" panose="02020603050405020304" pitchFamily="18" charset="0"/>
              </a:rPr>
              <a:t>Class Time</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Two 50 Minute Classes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latin typeface="Times New Roman" panose="02020603050405020304" pitchFamily="18" charset="0"/>
                <a:ea typeface="Calibri" panose="020F0502020204030204" pitchFamily="34" charset="0"/>
                <a:cs typeface="Times New Roman" panose="02020603050405020304" pitchFamily="18" charset="0"/>
              </a:rPr>
              <a:t>Grade Level/s</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8, 11, &amp; 12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4665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0DBA12-835B-4B18-A978-8DFC0C7F3CE9}"/>
              </a:ext>
            </a:extLst>
          </p:cNvPr>
          <p:cNvSpPr/>
          <p:nvPr/>
        </p:nvSpPr>
        <p:spPr>
          <a:xfrm>
            <a:off x="848139" y="357809"/>
            <a:ext cx="10747513" cy="5411931"/>
          </a:xfrm>
          <a:prstGeom prst="rect">
            <a:avLst/>
          </a:prstGeom>
        </p:spPr>
        <p:txBody>
          <a:bodyPr wrap="square">
            <a:spAutoFit/>
          </a:bodyPr>
          <a:lstStyle/>
          <a:p>
            <a:pPr>
              <a:lnSpc>
                <a:spcPct val="107000"/>
              </a:lnSpc>
              <a:spcAft>
                <a:spcPts val="800"/>
              </a:spcAft>
            </a:pPr>
            <a:r>
              <a:rPr lang="en-US" sz="3200" u="sng" dirty="0">
                <a:latin typeface="Times New Roman" panose="02020603050405020304" pitchFamily="18" charset="0"/>
                <a:ea typeface="Calibri" panose="020F0502020204030204" pitchFamily="34" charset="0"/>
                <a:cs typeface="Times New Roman" panose="02020603050405020304" pitchFamily="18" charset="0"/>
              </a:rPr>
              <a:t>Steps of the Lesson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Day 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Objectives and Academic Standards (2:00)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Introduce the acronym – NIMDOPIO (10:00)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Review Essential Vocabulary Terms (5:00)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View Video - </a:t>
            </a:r>
            <a:r>
              <a:rPr lang="en-US" sz="2800" u="sng" dirty="0">
                <a:latin typeface="Times New Roman" panose="02020603050405020304" pitchFamily="18" charset="0"/>
                <a:ea typeface="Calibri" panose="020F0502020204030204" pitchFamily="34" charset="0"/>
                <a:cs typeface="Times New Roman" panose="02020603050405020304" pitchFamily="18" charset="0"/>
              </a:rPr>
              <a:t>Most Dangerous Man - What Ellsberg Learned from the Pentagon Papers</a:t>
            </a:r>
            <a:r>
              <a:rPr lang="en-US" sz="2800" dirty="0">
                <a:latin typeface="Times New Roman" panose="02020603050405020304" pitchFamily="18" charset="0"/>
                <a:ea typeface="Calibri" panose="020F0502020204030204" pitchFamily="34" charset="0"/>
                <a:cs typeface="Times New Roman" panose="02020603050405020304" pitchFamily="18" charset="0"/>
              </a:rPr>
              <a:t>. 10-29-2015 </a:t>
            </a:r>
            <a:r>
              <a:rPr lang="en-US" sz="2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https://www.youtube.com/watch?v=MNKR5lxbYx8</a:t>
            </a:r>
            <a:r>
              <a:rPr lang="en-US" sz="2800" dirty="0">
                <a:latin typeface="Times New Roman" panose="02020603050405020304" pitchFamily="18" charset="0"/>
                <a:ea typeface="Calibri" panose="020F0502020204030204" pitchFamily="34" charset="0"/>
                <a:cs typeface="Times New Roman" panose="02020603050405020304" pitchFamily="18" charset="0"/>
              </a:rPr>
              <a:t> (2:06 + 2:54)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Read Case Summary from Street Law – </a:t>
            </a:r>
            <a:r>
              <a:rPr lang="en-US" sz="2800" u="sng" dirty="0">
                <a:latin typeface="Times New Roman" panose="02020603050405020304" pitchFamily="18" charset="0"/>
                <a:ea typeface="Calibri" panose="020F0502020204030204" pitchFamily="34" charset="0"/>
                <a:cs typeface="Times New Roman" panose="02020603050405020304" pitchFamily="18" charset="0"/>
              </a:rPr>
              <a:t>New York Times Co. v. United States</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https://store.streetlaw.org/new-york-times-co-v-us-1971/</a:t>
            </a:r>
            <a:r>
              <a:rPr lang="en-US" sz="2800" dirty="0">
                <a:latin typeface="Times New Roman" panose="02020603050405020304" pitchFamily="18" charset="0"/>
                <a:ea typeface="Calibri" panose="020F0502020204030204" pitchFamily="34" charset="0"/>
                <a:cs typeface="Times New Roman" panose="02020603050405020304" pitchFamily="18" charset="0"/>
              </a:rPr>
              <a:t> and apply the NIMDOPIO acronym the case. (28:00)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88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F5DBB2-455D-41ED-AFBA-50DDFC258509}"/>
              </a:ext>
            </a:extLst>
          </p:cNvPr>
          <p:cNvSpPr/>
          <p:nvPr/>
        </p:nvSpPr>
        <p:spPr>
          <a:xfrm>
            <a:off x="1020417" y="503583"/>
            <a:ext cx="10508974" cy="5500801"/>
          </a:xfrm>
          <a:prstGeom prst="rect">
            <a:avLst/>
          </a:prstGeom>
        </p:spPr>
        <p:txBody>
          <a:bodyPr wrap="square">
            <a:spAutoFit/>
          </a:bodyPr>
          <a:lstStyle/>
          <a:p>
            <a:pPr>
              <a:lnSpc>
                <a:spcPct val="107000"/>
              </a:lnSpc>
              <a:spcAft>
                <a:spcPts val="8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Day 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600" dirty="0">
                <a:latin typeface="Times New Roman" panose="02020603050405020304" pitchFamily="18" charset="0"/>
                <a:ea typeface="Calibri" panose="020F0502020204030204" pitchFamily="34" charset="0"/>
                <a:cs typeface="Times New Roman" panose="02020603050405020304" pitchFamily="18" charset="0"/>
              </a:rPr>
              <a:t>View Video - PBS News Hour – </a:t>
            </a:r>
            <a:r>
              <a:rPr lang="en-US" sz="3600" u="sng" dirty="0">
                <a:latin typeface="Times New Roman" panose="02020603050405020304" pitchFamily="18" charset="0"/>
                <a:ea typeface="Calibri" panose="020F0502020204030204" pitchFamily="34" charset="0"/>
                <a:cs typeface="Times New Roman" panose="02020603050405020304" pitchFamily="18" charset="0"/>
              </a:rPr>
              <a:t>40 Years After Leak, Weighing the Impact of the Pentagon Papers</a:t>
            </a:r>
            <a:r>
              <a:rPr lang="en-US" sz="3600" dirty="0">
                <a:latin typeface="Times New Roman" panose="02020603050405020304" pitchFamily="18" charset="0"/>
                <a:ea typeface="Calibri" panose="020F0502020204030204" pitchFamily="34" charset="0"/>
                <a:cs typeface="Times New Roman" panose="02020603050405020304" pitchFamily="18" charset="0"/>
              </a:rPr>
              <a:t>. 6-13-2011, </a:t>
            </a:r>
            <a:r>
              <a:rPr lang="en-US" sz="36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https://www.pbs.org/newshour/show/40-years-after-leak-weighing-the-impact-of-the-pentagon-papers</a:t>
            </a:r>
            <a:r>
              <a:rPr lang="en-US" sz="3600" dirty="0">
                <a:latin typeface="Times New Roman" panose="02020603050405020304" pitchFamily="18" charset="0"/>
                <a:ea typeface="Calibri" panose="020F0502020204030204" pitchFamily="34" charset="0"/>
                <a:cs typeface="Times New Roman" panose="02020603050405020304" pitchFamily="18" charset="0"/>
              </a:rPr>
              <a:t> (10:36)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600" dirty="0">
                <a:latin typeface="Times New Roman" panose="02020603050405020304" pitchFamily="18" charset="0"/>
                <a:ea typeface="Calibri" panose="020F0502020204030204" pitchFamily="34" charset="0"/>
                <a:cs typeface="Times New Roman" panose="02020603050405020304" pitchFamily="18" charset="0"/>
              </a:rPr>
              <a:t>Scaffolding Pre-Writing Seeing Both Sides of the Argument (10:00)</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3600" dirty="0">
                <a:latin typeface="Times New Roman" panose="02020603050405020304" pitchFamily="18" charset="0"/>
                <a:ea typeface="Calibri" panose="020F0502020204030204" pitchFamily="34" charset="0"/>
                <a:cs typeface="Times New Roman" panose="02020603050405020304" pitchFamily="18" charset="0"/>
              </a:rPr>
              <a:t>Writing to the Prompt (29:00)</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88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6997E7-D3B9-40A2-84AA-0C4958B42C5D}"/>
              </a:ext>
            </a:extLst>
          </p:cNvPr>
          <p:cNvSpPr/>
          <p:nvPr/>
        </p:nvSpPr>
        <p:spPr>
          <a:xfrm>
            <a:off x="543339" y="265043"/>
            <a:ext cx="10866783" cy="5897192"/>
          </a:xfrm>
          <a:prstGeom prst="rect">
            <a:avLst/>
          </a:prstGeom>
        </p:spPr>
        <p:txBody>
          <a:bodyPr wrap="square">
            <a:spAutoFit/>
          </a:bodyPr>
          <a:lstStyle/>
          <a:p>
            <a:pPr>
              <a:lnSpc>
                <a:spcPct val="107000"/>
              </a:lnSpc>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How to Analyze United States Supreme Court Cases Using the Acronym NIMDOPIO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N</a:t>
            </a:r>
            <a:r>
              <a:rPr lang="en-US" sz="2000" dirty="0">
                <a:latin typeface="Times New Roman" panose="02020603050405020304" pitchFamily="18" charset="0"/>
                <a:ea typeface="Calibri" panose="020F0502020204030204" pitchFamily="34" charset="0"/>
                <a:cs typeface="Times New Roman" panose="02020603050405020304" pitchFamily="18" charset="0"/>
              </a:rPr>
              <a:t> – Name of the Case: Fun Fact - The Petitioner is always listed first, and the Respondent second.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I</a:t>
            </a:r>
            <a:r>
              <a:rPr lang="en-US" sz="2000" dirty="0">
                <a:latin typeface="Times New Roman" panose="02020603050405020304" pitchFamily="18" charset="0"/>
                <a:ea typeface="Calibri" panose="020F0502020204030204" pitchFamily="34" charset="0"/>
                <a:cs typeface="Times New Roman" panose="02020603050405020304" pitchFamily="18" charset="0"/>
              </a:rPr>
              <a:t> – Issue: Identify the specific Constitutional Issue that the SCOTUS is ruling 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M</a:t>
            </a:r>
            <a:r>
              <a:rPr lang="en-US" sz="2000" dirty="0">
                <a:latin typeface="Times New Roman" panose="02020603050405020304" pitchFamily="18" charset="0"/>
                <a:ea typeface="Calibri" panose="020F0502020204030204" pitchFamily="34" charset="0"/>
                <a:cs typeface="Times New Roman" panose="02020603050405020304" pitchFamily="18" charset="0"/>
              </a:rPr>
              <a:t> – Majority Opinion: Explain the Majority Opinion by identifying how many Justices voted with the majority and their reasoning.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D </a:t>
            </a:r>
            <a:r>
              <a:rPr lang="en-US" sz="2000" dirty="0">
                <a:latin typeface="Times New Roman" panose="02020603050405020304" pitchFamily="18" charset="0"/>
                <a:ea typeface="Calibri" panose="020F0502020204030204" pitchFamily="34" charset="0"/>
                <a:cs typeface="Times New Roman" panose="02020603050405020304" pitchFamily="18" charset="0"/>
              </a:rPr>
              <a:t>– Dissenting Opinion: Explain the Dissenting Opinion by identifying how many Justices were opposed to the Majority opinion, and their reasoning.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O</a:t>
            </a:r>
            <a:r>
              <a:rPr lang="en-US" sz="2000" dirty="0">
                <a:latin typeface="Times New Roman" panose="02020603050405020304" pitchFamily="18" charset="0"/>
                <a:ea typeface="Calibri" panose="020F0502020204030204" pitchFamily="34" charset="0"/>
                <a:cs typeface="Times New Roman" panose="02020603050405020304" pitchFamily="18" charset="0"/>
              </a:rPr>
              <a:t> – Opinion: Concurring Opinion: Was there a Concurring Opinion, and describe how it differs, yet supports, the Majority Opinion.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P</a:t>
            </a:r>
            <a:r>
              <a:rPr lang="en-US" sz="2000" dirty="0">
                <a:latin typeface="Times New Roman" panose="02020603050405020304" pitchFamily="18" charset="0"/>
                <a:ea typeface="Calibri" panose="020F0502020204030204" pitchFamily="34" charset="0"/>
                <a:cs typeface="Times New Roman" panose="02020603050405020304" pitchFamily="18" charset="0"/>
              </a:rPr>
              <a:t> – Precedent: Explain if the Majority Opinion upheld an earlier Supreme Court decision on that constitutional issue, or overturned one.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I</a:t>
            </a:r>
            <a:r>
              <a:rPr lang="en-US" sz="2000" dirty="0">
                <a:latin typeface="Times New Roman" panose="02020603050405020304" pitchFamily="18" charset="0"/>
                <a:ea typeface="Calibri" panose="020F0502020204030204" pitchFamily="34" charset="0"/>
                <a:cs typeface="Times New Roman" panose="02020603050405020304" pitchFamily="18" charset="0"/>
              </a:rPr>
              <a:t> – Impact: Describe the Impact of this case; on the National Government (Executive Branch or Legislative Branch), or the States’ Governments, or International Relations, or Civil Liberties and/or Civil Rights.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ea typeface="Calibri" panose="020F0502020204030204" pitchFamily="34" charset="0"/>
              </a:rPr>
              <a:t>O – </a:t>
            </a:r>
            <a:r>
              <a:rPr lang="en-US" sz="2000" dirty="0">
                <a:latin typeface="Times New Roman" panose="02020603050405020304" pitchFamily="18" charset="0"/>
                <a:ea typeface="Calibri" panose="020F0502020204030204" pitchFamily="34" charset="0"/>
              </a:rPr>
              <a:t>Opinion: Explain </a:t>
            </a:r>
            <a:r>
              <a:rPr lang="en-US" sz="2000" b="1" dirty="0">
                <a:latin typeface="Times New Roman" panose="02020603050405020304" pitchFamily="18" charset="0"/>
                <a:ea typeface="Calibri" panose="020F0502020204030204" pitchFamily="34" charset="0"/>
              </a:rPr>
              <a:t>Your</a:t>
            </a:r>
            <a:r>
              <a:rPr lang="en-US" sz="2000" dirty="0">
                <a:latin typeface="Times New Roman" panose="02020603050405020304" pitchFamily="18" charset="0"/>
                <a:ea typeface="Calibri" panose="020F0502020204030204" pitchFamily="34" charset="0"/>
              </a:rPr>
              <a:t> Opinion pertaining to the SCOTUS ruling by answering the writing prompt!</a:t>
            </a:r>
            <a:endParaRPr lang="en-US" sz="2000" dirty="0"/>
          </a:p>
        </p:txBody>
      </p:sp>
    </p:spTree>
    <p:extLst>
      <p:ext uri="{BB962C8B-B14F-4D97-AF65-F5344CB8AC3E}">
        <p14:creationId xmlns:p14="http://schemas.microsoft.com/office/powerpoint/2010/main" val="60308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C06D50-7BCA-4823-B90F-6AD9836680D7}"/>
              </a:ext>
            </a:extLst>
          </p:cNvPr>
          <p:cNvSpPr/>
          <p:nvPr/>
        </p:nvSpPr>
        <p:spPr>
          <a:xfrm>
            <a:off x="344557" y="225287"/>
            <a:ext cx="11396869" cy="5397119"/>
          </a:xfrm>
          <a:prstGeom prst="rect">
            <a:avLst/>
          </a:prstGeom>
        </p:spPr>
        <p:txBody>
          <a:bodyPr wrap="square">
            <a:spAutoFit/>
          </a:bodyPr>
          <a:lstStyle/>
          <a:p>
            <a:pPr>
              <a:lnSpc>
                <a:spcPct val="107000"/>
              </a:lnSpc>
              <a:spcAft>
                <a:spcPts val="800"/>
              </a:spcAft>
            </a:pPr>
            <a:r>
              <a:rPr lang="en-US" sz="3200" u="sng" dirty="0">
                <a:latin typeface="Times New Roman" panose="02020603050405020304" pitchFamily="18" charset="0"/>
                <a:ea typeface="Calibri" panose="020F0502020204030204" pitchFamily="34" charset="0"/>
                <a:cs typeface="Times New Roman" panose="02020603050405020304" pitchFamily="18" charset="0"/>
              </a:rPr>
              <a:t>Essential Vocabulary</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First Amendment</a:t>
            </a:r>
            <a:r>
              <a:rPr lang="en-US" sz="2000" dirty="0">
                <a:latin typeface="Times New Roman" panose="02020603050405020304" pitchFamily="18" charset="0"/>
                <a:ea typeface="Calibri" panose="020F0502020204030204" pitchFamily="34" charset="0"/>
                <a:cs typeface="Times New Roman" panose="02020603050405020304" pitchFamily="18" charset="0"/>
              </a:rPr>
              <a:t> – Congress shall make no law respecting an establishment of religion, or prohibiting the free exercise thereof; or abridging the freedom of speech, or of the press; or the right of the people peaceably to assemble, and to petition the Government for a redress of grievances.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Prior Restraint</a:t>
            </a:r>
            <a:r>
              <a:rPr lang="en-US" sz="2000" dirty="0">
                <a:latin typeface="Times New Roman" panose="02020603050405020304" pitchFamily="18" charset="0"/>
                <a:ea typeface="Calibri" panose="020F0502020204030204" pitchFamily="34" charset="0"/>
                <a:cs typeface="Times New Roman" panose="02020603050405020304" pitchFamily="18" charset="0"/>
              </a:rPr>
              <a:t> – judicial suppression of material that would be published or broadcast, on the grounds that it is libelous or harmful. In US law, the First Amendment severely limits the ability of the government to do this.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Whistleblower</a:t>
            </a:r>
            <a:r>
              <a:rPr lang="en-US" sz="2000" dirty="0">
                <a:latin typeface="Times New Roman" panose="02020603050405020304" pitchFamily="18" charset="0"/>
                <a:ea typeface="Calibri" panose="020F0502020204030204" pitchFamily="34" charset="0"/>
                <a:cs typeface="Times New Roman" panose="02020603050405020304" pitchFamily="18" charset="0"/>
              </a:rPr>
              <a:t> – a person who informs on a person or organization engaged in an illicit activity.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Classified Information</a:t>
            </a:r>
            <a:r>
              <a:rPr lang="en-US" sz="2000" dirty="0">
                <a:latin typeface="Times New Roman" panose="02020603050405020304" pitchFamily="18" charset="0"/>
                <a:ea typeface="Calibri" panose="020F0502020204030204" pitchFamily="34" charset="0"/>
                <a:cs typeface="Times New Roman" panose="02020603050405020304" pitchFamily="18" charset="0"/>
              </a:rPr>
              <a:t> - is material that a government body deems to be sensitive information that must be protected. Access is restricted by law or regulation to particular groups of people with the necessary security clearance and need to know and mishandling of the material can incur criminal penalties.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Espionage and Sedition Act</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b="1" dirty="0">
                <a:latin typeface="Times New Roman" panose="02020603050405020304" pitchFamily="18" charset="0"/>
                <a:ea typeface="Calibri" panose="020F0502020204030204" pitchFamily="34" charset="0"/>
                <a:cs typeface="Times New Roman" panose="02020603050405020304" pitchFamily="18" charset="0"/>
              </a:rPr>
              <a:t>The Sedition Act of 1918</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Pub.L</a:t>
            </a:r>
            <a:r>
              <a:rPr lang="en-US" sz="2000" dirty="0">
                <a:latin typeface="Times New Roman" panose="02020603050405020304" pitchFamily="18" charset="0"/>
                <a:ea typeface="Calibri" panose="020F0502020204030204" pitchFamily="34" charset="0"/>
                <a:cs typeface="Times New Roman" panose="02020603050405020304" pitchFamily="18" charset="0"/>
              </a:rPr>
              <a:t>. 65–150, 40 Stat. 553, enacted May 16, 1918) was an Act of the United States Congress that extended the Espionage Act of 1917 to cover a broader range of offenses, notably speech and the expression of opinion that cast the government or the war effort in a negative light or interfered with the government’s ability to conduct international relations, or carry out a war.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90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728A0C-07B3-4460-8864-75E52C869C2E}"/>
              </a:ext>
            </a:extLst>
          </p:cNvPr>
          <p:cNvSpPr/>
          <p:nvPr/>
        </p:nvSpPr>
        <p:spPr>
          <a:xfrm>
            <a:off x="238539" y="132522"/>
            <a:ext cx="11635409" cy="6580840"/>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eriod"/>
            </a:pPr>
            <a:r>
              <a:rPr lang="en-US" sz="3200" dirty="0">
                <a:latin typeface="Times New Roman" panose="02020603050405020304" pitchFamily="18" charset="0"/>
                <a:ea typeface="Calibri" panose="020F0502020204030204" pitchFamily="34" charset="0"/>
                <a:cs typeface="Times New Roman" panose="02020603050405020304" pitchFamily="18" charset="0"/>
              </a:rPr>
              <a:t>View Video - </a:t>
            </a:r>
            <a:r>
              <a:rPr lang="en-US" sz="3200" u="sng" dirty="0">
                <a:latin typeface="Times New Roman" panose="02020603050405020304" pitchFamily="18" charset="0"/>
                <a:ea typeface="Calibri" panose="020F0502020204030204" pitchFamily="34" charset="0"/>
                <a:cs typeface="Times New Roman" panose="02020603050405020304" pitchFamily="18" charset="0"/>
              </a:rPr>
              <a:t>Most Dangerous Man - What Ellsberg Learned from the Pentagon Papers</a:t>
            </a:r>
            <a:r>
              <a:rPr lang="en-US" sz="3200" dirty="0">
                <a:latin typeface="Times New Roman" panose="02020603050405020304" pitchFamily="18" charset="0"/>
                <a:ea typeface="Calibri" panose="020F0502020204030204" pitchFamily="34" charset="0"/>
                <a:cs typeface="Times New Roman" panose="02020603050405020304" pitchFamily="18" charset="0"/>
              </a:rPr>
              <a:t>. 10-29-2015 </a:t>
            </a:r>
            <a:r>
              <a:rPr lang="en-US"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https://www.youtube.com/watch?v=MNKR5lxbYx8</a:t>
            </a:r>
            <a:r>
              <a:rPr lang="en-US" sz="3200" dirty="0">
                <a:latin typeface="Times New Roman" panose="02020603050405020304" pitchFamily="18" charset="0"/>
                <a:ea typeface="Calibri" panose="020F0502020204030204" pitchFamily="34" charset="0"/>
                <a:cs typeface="Times New Roman" panose="02020603050405020304" pitchFamily="18" charset="0"/>
              </a:rPr>
              <a:t> (2:06)</a:t>
            </a:r>
          </a:p>
          <a:p>
            <a:pPr marL="342900" marR="0" lvl="0" indent="-342900">
              <a:lnSpc>
                <a:spcPct val="107000"/>
              </a:lnSpc>
              <a:spcBef>
                <a:spcPts val="0"/>
              </a:spcBef>
              <a:spcAft>
                <a:spcPts val="800"/>
              </a:spcAft>
              <a:buFont typeface="+mj-lt"/>
              <a:buAutoNum type="arabi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After the video, do a quick review with the students using who, what, when, where, why. </a:t>
            </a:r>
          </a:p>
          <a:p>
            <a:pPr marR="0" lvl="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Who was Daniel Ellsberg? </a:t>
            </a:r>
          </a:p>
          <a:p>
            <a:pPr marR="0" lvl="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was he accused of doing? </a:t>
            </a:r>
          </a:p>
          <a:p>
            <a:pPr marR="0" lvl="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When </a:t>
            </a:r>
            <a:r>
              <a:rPr lang="en-US" sz="3200" dirty="0">
                <a:latin typeface="Times New Roman" panose="02020603050405020304" pitchFamily="18" charset="0"/>
                <a:ea typeface="Calibri" panose="020F0502020204030204" pitchFamily="34" charset="0"/>
                <a:cs typeface="Times New Roman" panose="02020603050405020304" pitchFamily="18" charset="0"/>
              </a:rPr>
              <a:t>did the event occur? </a:t>
            </a:r>
          </a:p>
          <a:p>
            <a:pPr marR="0" lvl="0">
              <a:lnSpc>
                <a:spcPct val="107000"/>
              </a:lnSpc>
              <a:spcBef>
                <a:spcPts val="0"/>
              </a:spcBef>
              <a:spcAft>
                <a:spcPts val="8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Where did it happen? </a:t>
            </a:r>
          </a:p>
          <a:p>
            <a:pPr marR="0" lvl="0">
              <a:lnSpc>
                <a:spcPct val="107000"/>
              </a:lnSpc>
              <a:spcBef>
                <a:spcPts val="0"/>
              </a:spcBef>
              <a:spcAft>
                <a:spcPts val="8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Why did he do it?</a:t>
            </a:r>
          </a:p>
          <a:p>
            <a:pPr marR="0" lvl="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(2:54)</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8263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C6C13D-CABF-4448-958D-E74A15655DB2}"/>
              </a:ext>
            </a:extLst>
          </p:cNvPr>
          <p:cNvSpPr/>
          <p:nvPr/>
        </p:nvSpPr>
        <p:spPr>
          <a:xfrm>
            <a:off x="993913" y="384313"/>
            <a:ext cx="10137913" cy="4005071"/>
          </a:xfrm>
          <a:prstGeom prst="rect">
            <a:avLst/>
          </a:prstGeom>
        </p:spPr>
        <p:txBody>
          <a:bodyPr wrap="square">
            <a:spAutoFit/>
          </a:bodyPr>
          <a:lstStyle/>
          <a:p>
            <a:pPr marR="0" lvl="0">
              <a:lnSpc>
                <a:spcPct val="107000"/>
              </a:lnSpc>
              <a:spcBef>
                <a:spcPts val="0"/>
              </a:spcBef>
              <a:spcAft>
                <a:spcPts val="800"/>
              </a:spcAft>
            </a:pPr>
            <a:r>
              <a:rPr lang="en-US" sz="4800" dirty="0">
                <a:latin typeface="Times New Roman" panose="02020603050405020304" pitchFamily="18" charset="0"/>
                <a:ea typeface="Calibri" panose="020F0502020204030204" pitchFamily="34" charset="0"/>
                <a:cs typeface="Times New Roman" panose="02020603050405020304" pitchFamily="18" charset="0"/>
              </a:rPr>
              <a:t>Read Case Summary from Street Law – </a:t>
            </a:r>
            <a:r>
              <a:rPr lang="en-US" sz="4800" b="1" i="1" dirty="0">
                <a:latin typeface="Times New Roman" panose="02020603050405020304" pitchFamily="18" charset="0"/>
                <a:ea typeface="Calibri" panose="020F0502020204030204" pitchFamily="34" charset="0"/>
                <a:cs typeface="Times New Roman" panose="02020603050405020304" pitchFamily="18" charset="0"/>
              </a:rPr>
              <a:t>New York Times Co. v. United States </a:t>
            </a:r>
            <a:r>
              <a:rPr lang="en-US" sz="4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https://store.streetlaw.org/new-york-times-co-v-us-1971/</a:t>
            </a:r>
            <a:r>
              <a:rPr lang="en-US" sz="4800" dirty="0">
                <a:latin typeface="Times New Roman" panose="02020603050405020304" pitchFamily="18" charset="0"/>
                <a:ea typeface="Calibri" panose="020F0502020204030204" pitchFamily="34" charset="0"/>
                <a:cs typeface="Times New Roman" panose="02020603050405020304" pitchFamily="18" charset="0"/>
              </a:rPr>
              <a:t> and apply the NIMDOPIO acronym the case. (28:00)</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6740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316</TotalTime>
  <Words>1741</Words>
  <Application>Microsoft Office PowerPoint</Application>
  <PresentationFormat>Widescreen</PresentationFormat>
  <Paragraphs>93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Times New Roman</vt:lpstr>
      <vt:lpstr>Wingdings 3</vt:lpstr>
      <vt:lpstr>Ion</vt:lpstr>
      <vt:lpstr>Analyzing SCOTUS Decisions using the Acronym NIMDOPIO by Farrell Vaughn, N.B.C.T.,  Robert McQueen HS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SCOTUS Decisions using the Acronym NIMDOPIO:</dc:title>
  <dc:creator>Vaughn, Farrell</dc:creator>
  <cp:lastModifiedBy>Vaughn, Farrell</cp:lastModifiedBy>
  <cp:revision>22</cp:revision>
  <dcterms:created xsi:type="dcterms:W3CDTF">2021-04-10T17:29:18Z</dcterms:created>
  <dcterms:modified xsi:type="dcterms:W3CDTF">2021-04-15T20:43:21Z</dcterms:modified>
</cp:coreProperties>
</file>