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1"/>
  </p:notesMasterIdLst>
  <p:sldIdLst>
    <p:sldId id="256" r:id="rId2"/>
    <p:sldId id="282" r:id="rId3"/>
    <p:sldId id="257" r:id="rId4"/>
    <p:sldId id="274" r:id="rId5"/>
    <p:sldId id="275" r:id="rId6"/>
    <p:sldId id="276" r:id="rId7"/>
    <p:sldId id="286" r:id="rId8"/>
    <p:sldId id="281" r:id="rId9"/>
    <p:sldId id="283" r:id="rId10"/>
    <p:sldId id="284" r:id="rId11"/>
    <p:sldId id="259" r:id="rId12"/>
    <p:sldId id="272" r:id="rId13"/>
    <p:sldId id="273" r:id="rId14"/>
    <p:sldId id="263" r:id="rId15"/>
    <p:sldId id="277" r:id="rId16"/>
    <p:sldId id="278" r:id="rId17"/>
    <p:sldId id="279" r:id="rId18"/>
    <p:sldId id="280"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6"/>
  </p:normalViewPr>
  <p:slideViewPr>
    <p:cSldViewPr snapToGrid="0" snapToObjects="1">
      <p:cViewPr varScale="1">
        <p:scale>
          <a:sx n="90" d="100"/>
          <a:sy n="90"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3B709-25F8-044E-9DF4-B0E14E0F0228}" type="datetimeFigureOut">
              <a:rPr lang="en-US" smtClean="0"/>
              <a:t>3/23/21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D40BD-0FC2-B049-9736-9463A8030E13}" type="slidenum">
              <a:rPr lang="en-US" smtClean="0"/>
              <a:t>‹#›</a:t>
            </a:fld>
            <a:endParaRPr lang="en-US"/>
          </a:p>
        </p:txBody>
      </p:sp>
    </p:spTree>
    <p:extLst>
      <p:ext uri="{BB962C8B-B14F-4D97-AF65-F5344CB8AC3E}">
        <p14:creationId xmlns:p14="http://schemas.microsoft.com/office/powerpoint/2010/main" val="347907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Forty percent of people who are asked this get it right. </a:t>
            </a:r>
          </a:p>
        </p:txBody>
      </p:sp>
      <p:sp>
        <p:nvSpPr>
          <p:cNvPr id="4" name="Slide Number Placeholder 3"/>
          <p:cNvSpPr>
            <a:spLocks noGrp="1"/>
          </p:cNvSpPr>
          <p:nvPr>
            <p:ph type="sldNum" sz="quarter" idx="5"/>
          </p:nvPr>
        </p:nvSpPr>
        <p:spPr/>
        <p:txBody>
          <a:bodyPr/>
          <a:lstStyle/>
          <a:p>
            <a:fld id="{7F0D40BD-0FC2-B049-9736-9463A8030E13}" type="slidenum">
              <a:rPr lang="en-US" smtClean="0"/>
              <a:t>2</a:t>
            </a:fld>
            <a:endParaRPr lang="en-US"/>
          </a:p>
        </p:txBody>
      </p:sp>
    </p:spTree>
    <p:extLst>
      <p:ext uri="{BB962C8B-B14F-4D97-AF65-F5344CB8AC3E}">
        <p14:creationId xmlns:p14="http://schemas.microsoft.com/office/powerpoint/2010/main" val="273568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b4ed3e52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b4ed3e52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gab4ed3e52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39814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childmind.org</a:t>
            </a:r>
            <a:r>
              <a:rPr lang="en-US" dirty="0"/>
              <a:t>/article/how-to-help-kids-with-working-memory-issues/ </a:t>
            </a:r>
          </a:p>
        </p:txBody>
      </p:sp>
      <p:sp>
        <p:nvSpPr>
          <p:cNvPr id="4" name="Slide Number Placeholder 3"/>
          <p:cNvSpPr>
            <a:spLocks noGrp="1"/>
          </p:cNvSpPr>
          <p:nvPr>
            <p:ph type="sldNum" sz="quarter" idx="5"/>
          </p:nvPr>
        </p:nvSpPr>
        <p:spPr/>
        <p:txBody>
          <a:bodyPr/>
          <a:lstStyle/>
          <a:p>
            <a:fld id="{A47C355A-1A9A-824E-A297-3366434689FE}" type="slidenum">
              <a:rPr lang="en-US" smtClean="0"/>
              <a:t>5</a:t>
            </a:fld>
            <a:endParaRPr lang="en-US"/>
          </a:p>
        </p:txBody>
      </p:sp>
    </p:spTree>
    <p:extLst>
      <p:ext uri="{BB962C8B-B14F-4D97-AF65-F5344CB8AC3E}">
        <p14:creationId xmlns:p14="http://schemas.microsoft.com/office/powerpoint/2010/main" val="298972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pdf.retrievalpractice.org</a:t>
            </a:r>
            <a:r>
              <a:rPr lang="en-US" dirty="0"/>
              <a:t>/</a:t>
            </a:r>
            <a:r>
              <a:rPr lang="en-US" dirty="0" err="1"/>
              <a:t>RetrievalPracticeGuide.pdf</a:t>
            </a:r>
            <a:endParaRPr lang="en-US" dirty="0"/>
          </a:p>
        </p:txBody>
      </p:sp>
      <p:sp>
        <p:nvSpPr>
          <p:cNvPr id="4" name="Slide Number Placeholder 3"/>
          <p:cNvSpPr>
            <a:spLocks noGrp="1"/>
          </p:cNvSpPr>
          <p:nvPr>
            <p:ph type="sldNum" sz="quarter" idx="5"/>
          </p:nvPr>
        </p:nvSpPr>
        <p:spPr/>
        <p:txBody>
          <a:bodyPr/>
          <a:lstStyle/>
          <a:p>
            <a:fld id="{7F0D40BD-0FC2-B049-9736-9463A8030E13}" type="slidenum">
              <a:rPr lang="en-US" smtClean="0"/>
              <a:t>8</a:t>
            </a:fld>
            <a:endParaRPr lang="en-US"/>
          </a:p>
        </p:txBody>
      </p:sp>
    </p:spTree>
    <p:extLst>
      <p:ext uri="{BB962C8B-B14F-4D97-AF65-F5344CB8AC3E}">
        <p14:creationId xmlns:p14="http://schemas.microsoft.com/office/powerpoint/2010/main" val="407281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77143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8415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6806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6407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7837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6757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7997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7844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6093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5831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3/23/21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5854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3/23/21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8277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7vzuWKrkqF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q=how+we+learn+versus+how+we+think+we+learn&amp;oq=How+We+Learn+Versus+How+We+Think+We+Learn&amp;aqs=chrome.0.0i457j69i61j69i60.414j0j4&amp;sourceid=chrome&amp;ie=UTF-8#kpvalbx=_cx-eX5bWF-_B_Qb5s4qgAw8" TargetMode="External"/><Relationship Id="rId2" Type="http://schemas.openxmlformats.org/officeDocument/2006/relationships/hyperlink" Target="https://www.youtube.com/watch?v=VVC78EJXev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q=how+we+learn+versus+how+we+think+we+learn&amp;oq=How+We+Learn+Versus+How+We+Think+We+Learn&amp;aqs=chrome.0.0i457j69i61j69i60.414j0j4&amp;sourceid=chrome&amp;ie=UTF-8#kpvalbx=_cx-eX5bWF-_B_Qb5s4qgAw8" TargetMode="External"/><Relationship Id="rId2" Type="http://schemas.openxmlformats.org/officeDocument/2006/relationships/hyperlink" Target="https://www.youtube.com/watch?v=VVC78EJXev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grossman@washoeschools.net"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facebook.com/groups/766312193827917/?ref=group_header" TargetMode="External"/><Relationship Id="rId4" Type="http://schemas.openxmlformats.org/officeDocument/2006/relationships/hyperlink" Target="http://www.justtwoteacher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gVsAMDg2d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childmind.org/topics/concerns/organizational-skil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eok12.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eok12.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791sTAhUrp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8">
            <a:extLst>
              <a:ext uri="{FF2B5EF4-FFF2-40B4-BE49-F238E27FC236}">
                <a16:creationId xmlns:a16="http://schemas.microsoft.com/office/drawing/2014/main" id="{BC30665E-D592-446F-98EB-15F172A22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0EEAA3-E1EC-654A-B76F-2CD8980F4E70}"/>
              </a:ext>
            </a:extLst>
          </p:cNvPr>
          <p:cNvSpPr>
            <a:spLocks noGrp="1"/>
          </p:cNvSpPr>
          <p:nvPr>
            <p:ph type="ctrTitle"/>
          </p:nvPr>
        </p:nvSpPr>
        <p:spPr>
          <a:xfrm>
            <a:off x="679914" y="4702835"/>
            <a:ext cx="10801350" cy="978772"/>
          </a:xfrm>
        </p:spPr>
        <p:txBody>
          <a:bodyPr>
            <a:normAutofit/>
          </a:bodyPr>
          <a:lstStyle/>
          <a:p>
            <a:pPr>
              <a:lnSpc>
                <a:spcPct val="90000"/>
              </a:lnSpc>
            </a:pPr>
            <a:r>
              <a:rPr lang="en-US" sz="4600">
                <a:solidFill>
                  <a:schemeClr val="bg1"/>
                </a:solidFill>
              </a:rPr>
              <a:t>Teaching So Students Won’t Forget</a:t>
            </a:r>
          </a:p>
        </p:txBody>
      </p:sp>
      <p:sp>
        <p:nvSpPr>
          <p:cNvPr id="3" name="Subtitle 2">
            <a:extLst>
              <a:ext uri="{FF2B5EF4-FFF2-40B4-BE49-F238E27FC236}">
                <a16:creationId xmlns:a16="http://schemas.microsoft.com/office/drawing/2014/main" id="{3FAC1177-D3B2-6149-AAB8-9429780DDD2D}"/>
              </a:ext>
            </a:extLst>
          </p:cNvPr>
          <p:cNvSpPr>
            <a:spLocks noGrp="1"/>
          </p:cNvSpPr>
          <p:nvPr>
            <p:ph type="subTitle" idx="1"/>
          </p:nvPr>
        </p:nvSpPr>
        <p:spPr>
          <a:xfrm>
            <a:off x="695325" y="5717566"/>
            <a:ext cx="9470954" cy="533983"/>
          </a:xfrm>
        </p:spPr>
        <p:txBody>
          <a:bodyPr anchor="t">
            <a:normAutofit/>
          </a:bodyPr>
          <a:lstStyle/>
          <a:p>
            <a:pPr>
              <a:lnSpc>
                <a:spcPct val="110000"/>
              </a:lnSpc>
            </a:pPr>
            <a:r>
              <a:rPr lang="en-US" sz="900">
                <a:solidFill>
                  <a:schemeClr val="bg1"/>
                </a:solidFill>
              </a:rPr>
              <a:t>April 24, 2021</a:t>
            </a:r>
          </a:p>
          <a:p>
            <a:pPr>
              <a:lnSpc>
                <a:spcPct val="110000"/>
              </a:lnSpc>
            </a:pPr>
            <a:r>
              <a:rPr lang="en-US" sz="900">
                <a:solidFill>
                  <a:schemeClr val="bg1"/>
                </a:solidFill>
              </a:rPr>
              <a:t>Aaron Grossman, 4th Grade DL Teacher</a:t>
            </a:r>
          </a:p>
        </p:txBody>
      </p:sp>
      <p:pic>
        <p:nvPicPr>
          <p:cNvPr id="6" name="Picture 5" descr="A person holding a white board&#10;&#10;Description automatically generated with medium confidence">
            <a:extLst>
              <a:ext uri="{FF2B5EF4-FFF2-40B4-BE49-F238E27FC236}">
                <a16:creationId xmlns:a16="http://schemas.microsoft.com/office/drawing/2014/main" id="{651416E1-CFAE-BE4B-BE2F-06FDE40BDDC4}"/>
              </a:ext>
            </a:extLst>
          </p:cNvPr>
          <p:cNvPicPr>
            <a:picLocks noChangeAspect="1"/>
          </p:cNvPicPr>
          <p:nvPr/>
        </p:nvPicPr>
        <p:blipFill rotWithShape="1">
          <a:blip r:embed="rId2"/>
          <a:srcRect t="22253" r="2" b="1522"/>
          <a:stretch/>
        </p:blipFill>
        <p:spPr>
          <a:xfrm>
            <a:off x="800100" y="712916"/>
            <a:ext cx="10591800" cy="3491895"/>
          </a:xfrm>
          <a:prstGeom prst="rect">
            <a:avLst/>
          </a:prstGeom>
        </p:spPr>
      </p:pic>
      <p:cxnSp>
        <p:nvCxnSpPr>
          <p:cNvPr id="35" name="Straight Connector 3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55080"/>
            <a:ext cx="10591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10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04A0B-6AE7-184F-A70A-C8EF2F589E8A}"/>
              </a:ext>
            </a:extLst>
          </p:cNvPr>
          <p:cNvSpPr>
            <a:spLocks noGrp="1"/>
          </p:cNvSpPr>
          <p:nvPr>
            <p:ph type="title"/>
          </p:nvPr>
        </p:nvSpPr>
        <p:spPr>
          <a:xfrm>
            <a:off x="679914" y="4702835"/>
            <a:ext cx="10801350" cy="978772"/>
          </a:xfrm>
        </p:spPr>
        <p:txBody>
          <a:bodyPr vert="horz" lIns="91440" tIns="45720" rIns="91440" bIns="45720" rtlCol="0" anchor="t">
            <a:normAutofit/>
          </a:bodyPr>
          <a:lstStyle/>
          <a:p>
            <a:r>
              <a:rPr lang="en-US" sz="5400"/>
              <a:t>An Example </a:t>
            </a:r>
          </a:p>
        </p:txBody>
      </p:sp>
      <p:sp>
        <p:nvSpPr>
          <p:cNvPr id="31" name="Content Placeholder 21">
            <a:extLst>
              <a:ext uri="{FF2B5EF4-FFF2-40B4-BE49-F238E27FC236}">
                <a16:creationId xmlns:a16="http://schemas.microsoft.com/office/drawing/2014/main" id="{8F3B2938-3239-4488-848C-9C1515745275}"/>
              </a:ext>
            </a:extLst>
          </p:cNvPr>
          <p:cNvSpPr>
            <a:spLocks noGrp="1"/>
          </p:cNvSpPr>
          <p:nvPr>
            <p:ph idx="1"/>
          </p:nvPr>
        </p:nvSpPr>
        <p:spPr>
          <a:xfrm>
            <a:off x="695325" y="5717566"/>
            <a:ext cx="9470954" cy="533983"/>
          </a:xfrm>
        </p:spPr>
        <p:txBody>
          <a:bodyPr vert="horz" lIns="91440" tIns="45720" rIns="91440" bIns="45720" rtlCol="0" anchor="t">
            <a:normAutofit/>
          </a:bodyPr>
          <a:lstStyle/>
          <a:p>
            <a:pPr marL="0" indent="0">
              <a:buNone/>
            </a:pPr>
            <a:r>
              <a:rPr lang="en-US" sz="1800" dirty="0">
                <a:hlinkClick r:id="rId2"/>
              </a:rPr>
              <a:t>https://www.youtube.com/watch?v=7vzuWKrkqFE</a:t>
            </a:r>
            <a:r>
              <a:rPr lang="en-US" sz="1800" dirty="0"/>
              <a:t> </a:t>
            </a:r>
          </a:p>
        </p:txBody>
      </p:sp>
      <p:pic>
        <p:nvPicPr>
          <p:cNvPr id="7" name="Content Placeholder 6">
            <a:extLst>
              <a:ext uri="{FF2B5EF4-FFF2-40B4-BE49-F238E27FC236}">
                <a16:creationId xmlns:a16="http://schemas.microsoft.com/office/drawing/2014/main" id="{C534DCB6-57A7-0644-82C2-7DC34E2C60D4}"/>
              </a:ext>
            </a:extLst>
          </p:cNvPr>
          <p:cNvPicPr>
            <a:picLocks noChangeAspect="1"/>
          </p:cNvPicPr>
          <p:nvPr/>
        </p:nvPicPr>
        <p:blipFill rotWithShape="1">
          <a:blip r:embed="rId3"/>
          <a:srcRect t="1270" r="2" b="33448"/>
          <a:stretch/>
        </p:blipFill>
        <p:spPr>
          <a:xfrm>
            <a:off x="800100" y="712916"/>
            <a:ext cx="10591800" cy="3491895"/>
          </a:xfrm>
          <a:prstGeom prst="rect">
            <a:avLst/>
          </a:prstGeom>
        </p:spPr>
      </p:pic>
      <p:cxnSp>
        <p:nvCxnSpPr>
          <p:cNvPr id="42" name="Straight Connector 4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5508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56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FBE9-B64E-7F40-8C83-517642A1CA22}"/>
              </a:ext>
            </a:extLst>
          </p:cNvPr>
          <p:cNvSpPr>
            <a:spLocks noGrp="1"/>
          </p:cNvSpPr>
          <p:nvPr>
            <p:ph type="title"/>
          </p:nvPr>
        </p:nvSpPr>
        <p:spPr>
          <a:xfrm>
            <a:off x="1188340" y="1105232"/>
            <a:ext cx="3013545" cy="4277802"/>
          </a:xfrm>
        </p:spPr>
        <p:txBody>
          <a:bodyPr anchor="ctr">
            <a:normAutofit/>
          </a:bodyPr>
          <a:lstStyle/>
          <a:p>
            <a:r>
              <a:rPr lang="en-US"/>
              <a:t>Spaced Learning</a:t>
            </a:r>
          </a:p>
        </p:txBody>
      </p:sp>
      <p:sp>
        <p:nvSpPr>
          <p:cNvPr id="3" name="Content Placeholder 2">
            <a:extLst>
              <a:ext uri="{FF2B5EF4-FFF2-40B4-BE49-F238E27FC236}">
                <a16:creationId xmlns:a16="http://schemas.microsoft.com/office/drawing/2014/main" id="{B917FCF3-0B1F-3A4F-9ADA-9375940A61F4}"/>
              </a:ext>
            </a:extLst>
          </p:cNvPr>
          <p:cNvSpPr>
            <a:spLocks noGrp="1"/>
          </p:cNvSpPr>
          <p:nvPr>
            <p:ph idx="1"/>
          </p:nvPr>
        </p:nvSpPr>
        <p:spPr>
          <a:xfrm>
            <a:off x="6096000" y="1105232"/>
            <a:ext cx="5176298" cy="4277802"/>
          </a:xfrm>
        </p:spPr>
        <p:txBody>
          <a:bodyPr anchor="ctr">
            <a:normAutofit/>
          </a:bodyPr>
          <a:lstStyle/>
          <a:p>
            <a:pPr>
              <a:lnSpc>
                <a:spcPct val="130000"/>
              </a:lnSpc>
            </a:pPr>
            <a:r>
              <a:rPr lang="en-US" dirty="0"/>
              <a:t>As you watch consider</a:t>
            </a:r>
          </a:p>
          <a:p>
            <a:pPr lvl="1">
              <a:lnSpc>
                <a:spcPct val="130000"/>
              </a:lnSpc>
            </a:pPr>
            <a:r>
              <a:rPr lang="en-US" dirty="0"/>
              <a:t>What are you already doing, matched to the idea of Spaced Learning, and </a:t>
            </a:r>
          </a:p>
          <a:p>
            <a:pPr lvl="1">
              <a:lnSpc>
                <a:spcPct val="130000"/>
              </a:lnSpc>
            </a:pPr>
            <a:r>
              <a:rPr lang="en-US" dirty="0"/>
              <a:t>Why would this be important as we design instructional experiences for Distance Learning students?</a:t>
            </a:r>
          </a:p>
          <a:p>
            <a:pPr marL="0" indent="0">
              <a:lnSpc>
                <a:spcPct val="130000"/>
              </a:lnSpc>
              <a:buNone/>
            </a:pPr>
            <a:endParaRPr lang="en-US" dirty="0"/>
          </a:p>
          <a:p>
            <a:pPr marL="0" indent="0">
              <a:lnSpc>
                <a:spcPct val="130000"/>
              </a:lnSpc>
              <a:buNone/>
            </a:pPr>
            <a:r>
              <a:rPr lang="en-US" dirty="0"/>
              <a:t>Why does Spacing Work? (</a:t>
            </a:r>
            <a:r>
              <a:rPr lang="en-US" dirty="0">
                <a:hlinkClick r:id="rId2"/>
              </a:rPr>
              <a:t>here</a:t>
            </a:r>
            <a:r>
              <a:rPr lang="en-US" dirty="0"/>
              <a:t>)</a:t>
            </a:r>
          </a:p>
          <a:p>
            <a:pPr marL="0" indent="0">
              <a:lnSpc>
                <a:spcPct val="130000"/>
              </a:lnSpc>
              <a:buNone/>
            </a:pPr>
            <a:r>
              <a:rPr lang="en-US" dirty="0"/>
              <a:t>The Spacing Effect (</a:t>
            </a:r>
            <a:r>
              <a:rPr lang="en-US" dirty="0">
                <a:hlinkClick r:id="rId3"/>
              </a:rPr>
              <a:t>here</a:t>
            </a:r>
            <a:r>
              <a:rPr lang="en-US" dirty="0"/>
              <a:t>) 19:10 to 23:12</a:t>
            </a:r>
          </a:p>
        </p:txBody>
      </p:sp>
    </p:spTree>
    <p:extLst>
      <p:ext uri="{BB962C8B-B14F-4D97-AF65-F5344CB8AC3E}">
        <p14:creationId xmlns:p14="http://schemas.microsoft.com/office/powerpoint/2010/main" val="421250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B5BF-BCD8-B241-95E5-D54E2DC1534B}"/>
              </a:ext>
            </a:extLst>
          </p:cNvPr>
          <p:cNvSpPr>
            <a:spLocks noGrp="1"/>
          </p:cNvSpPr>
          <p:nvPr>
            <p:ph type="title"/>
          </p:nvPr>
        </p:nvSpPr>
        <p:spPr>
          <a:xfrm>
            <a:off x="1743607" y="3912041"/>
            <a:ext cx="8394306" cy="1396053"/>
          </a:xfrm>
        </p:spPr>
        <p:txBody>
          <a:bodyPr vert="horz" lIns="109728" tIns="109728" rIns="109728" bIns="91440" rtlCol="0" anchor="b">
            <a:normAutofit/>
          </a:bodyPr>
          <a:lstStyle/>
          <a:p>
            <a:pPr algn="ctr">
              <a:lnSpc>
                <a:spcPct val="110000"/>
              </a:lnSpc>
            </a:pPr>
            <a:r>
              <a:rPr lang="en-US" sz="3400">
                <a:solidFill>
                  <a:schemeClr val="tx1">
                    <a:lumMod val="85000"/>
                    <a:lumOff val="15000"/>
                  </a:schemeClr>
                </a:solidFill>
              </a:rPr>
              <a:t>Examples of the Spacing Effect</a:t>
            </a:r>
          </a:p>
        </p:txBody>
      </p:sp>
      <p:pic>
        <p:nvPicPr>
          <p:cNvPr id="4" name="Google Shape;86;p18">
            <a:extLst>
              <a:ext uri="{FF2B5EF4-FFF2-40B4-BE49-F238E27FC236}">
                <a16:creationId xmlns:a16="http://schemas.microsoft.com/office/drawing/2014/main" id="{D697B7C6-B90B-124B-B5BE-76A069645769}"/>
              </a:ext>
            </a:extLst>
          </p:cNvPr>
          <p:cNvPicPr preferRelativeResize="0">
            <a:picLocks noGrp="1"/>
          </p:cNvPicPr>
          <p:nvPr>
            <p:ph idx="1"/>
          </p:nvPr>
        </p:nvPicPr>
        <p:blipFill>
          <a:blip r:embed="rId2"/>
          <a:stretch>
            <a:fillRect/>
          </a:stretch>
        </p:blipFill>
        <p:spPr>
          <a:xfrm>
            <a:off x="3301767" y="821665"/>
            <a:ext cx="5170007" cy="2946903"/>
          </a:xfrm>
          <a:prstGeom prst="rect">
            <a:avLst/>
          </a:prstGeom>
          <a:noFill/>
        </p:spPr>
      </p:pic>
    </p:spTree>
    <p:extLst>
      <p:ext uri="{BB962C8B-B14F-4D97-AF65-F5344CB8AC3E}">
        <p14:creationId xmlns:p14="http://schemas.microsoft.com/office/powerpoint/2010/main" val="381815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48E6-F383-8F48-BE63-39949B013CBB}"/>
              </a:ext>
            </a:extLst>
          </p:cNvPr>
          <p:cNvSpPr>
            <a:spLocks noGrp="1"/>
          </p:cNvSpPr>
          <p:nvPr>
            <p:ph type="title"/>
          </p:nvPr>
        </p:nvSpPr>
        <p:spPr/>
        <p:txBody>
          <a:bodyPr/>
          <a:lstStyle/>
          <a:p>
            <a:r>
              <a:rPr lang="en-US" dirty="0"/>
              <a:t>Examples of the Spacing Effect</a:t>
            </a:r>
          </a:p>
        </p:txBody>
      </p:sp>
      <p:pic>
        <p:nvPicPr>
          <p:cNvPr id="4" name="Google Shape;93;p19">
            <a:extLst>
              <a:ext uri="{FF2B5EF4-FFF2-40B4-BE49-F238E27FC236}">
                <a16:creationId xmlns:a16="http://schemas.microsoft.com/office/drawing/2014/main" id="{32D61414-3FCD-DC4A-93F1-85DAEC1E571D}"/>
              </a:ext>
            </a:extLst>
          </p:cNvPr>
          <p:cNvPicPr preferRelativeResize="0">
            <a:picLocks noGrp="1"/>
          </p:cNvPicPr>
          <p:nvPr>
            <p:ph idx="1"/>
          </p:nvPr>
        </p:nvPicPr>
        <p:blipFill>
          <a:blip r:embed="rId2">
            <a:alphaModFix/>
          </a:blip>
          <a:stretch>
            <a:fillRect/>
          </a:stretch>
        </p:blipFill>
        <p:spPr>
          <a:xfrm>
            <a:off x="1920875" y="2669103"/>
            <a:ext cx="8769350" cy="2939020"/>
          </a:xfrm>
          <a:prstGeom prst="rect">
            <a:avLst/>
          </a:prstGeom>
          <a:noFill/>
          <a:ln>
            <a:noFill/>
          </a:ln>
        </p:spPr>
      </p:pic>
    </p:spTree>
    <p:extLst>
      <p:ext uri="{BB962C8B-B14F-4D97-AF65-F5344CB8AC3E}">
        <p14:creationId xmlns:p14="http://schemas.microsoft.com/office/powerpoint/2010/main" val="48511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55A3-484F-BF44-974C-93F6D76250A8}"/>
              </a:ext>
            </a:extLst>
          </p:cNvPr>
          <p:cNvSpPr>
            <a:spLocks noGrp="1"/>
          </p:cNvSpPr>
          <p:nvPr>
            <p:ph type="title"/>
          </p:nvPr>
        </p:nvSpPr>
        <p:spPr>
          <a:xfrm>
            <a:off x="1412543" y="1833229"/>
            <a:ext cx="3577022" cy="2934031"/>
          </a:xfrm>
        </p:spPr>
        <p:txBody>
          <a:bodyPr anchor="ctr">
            <a:normAutofit/>
          </a:bodyPr>
          <a:lstStyle/>
          <a:p>
            <a:r>
              <a:rPr lang="en-US"/>
              <a:t>An Example: Edpuzzle</a:t>
            </a:r>
          </a:p>
        </p:txBody>
      </p:sp>
      <p:sp>
        <p:nvSpPr>
          <p:cNvPr id="3" name="Content Placeholder 2">
            <a:extLst>
              <a:ext uri="{FF2B5EF4-FFF2-40B4-BE49-F238E27FC236}">
                <a16:creationId xmlns:a16="http://schemas.microsoft.com/office/drawing/2014/main" id="{53181C12-5176-7C4C-9B84-78AB99040358}"/>
              </a:ext>
            </a:extLst>
          </p:cNvPr>
          <p:cNvSpPr>
            <a:spLocks noGrp="1"/>
          </p:cNvSpPr>
          <p:nvPr>
            <p:ph idx="1"/>
          </p:nvPr>
        </p:nvSpPr>
        <p:spPr>
          <a:xfrm>
            <a:off x="6241774" y="1105306"/>
            <a:ext cx="4825512" cy="4337435"/>
          </a:xfrm>
        </p:spPr>
        <p:txBody>
          <a:bodyPr anchor="ctr">
            <a:normAutofit/>
          </a:bodyPr>
          <a:lstStyle/>
          <a:p>
            <a:pPr marL="0" indent="0">
              <a:lnSpc>
                <a:spcPct val="130000"/>
              </a:lnSpc>
              <a:buNone/>
            </a:pPr>
            <a:r>
              <a:rPr lang="en-US" sz="1700"/>
              <a:t>“</a:t>
            </a:r>
            <a:r>
              <a:rPr lang="en-US" sz="1700" err="1"/>
              <a:t>Edpuzzle</a:t>
            </a:r>
            <a:r>
              <a:rPr lang="en-US" sz="1700"/>
              <a:t> is a web-based interactive video and formative assessment tool that lets users crop existing online videos and add content to target specific learning objectives. Teachers can search the extensive library or upload their own videos to customize them with voice-overs, audio comments, embedded assessment questions, and additional resources.” --Common Sense Media</a:t>
            </a:r>
          </a:p>
        </p:txBody>
      </p:sp>
    </p:spTree>
    <p:extLst>
      <p:ext uri="{BB962C8B-B14F-4D97-AF65-F5344CB8AC3E}">
        <p14:creationId xmlns:p14="http://schemas.microsoft.com/office/powerpoint/2010/main" val="175899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FBE9-B64E-7F40-8C83-517642A1CA22}"/>
              </a:ext>
            </a:extLst>
          </p:cNvPr>
          <p:cNvSpPr>
            <a:spLocks noGrp="1"/>
          </p:cNvSpPr>
          <p:nvPr>
            <p:ph type="title"/>
          </p:nvPr>
        </p:nvSpPr>
        <p:spPr>
          <a:xfrm>
            <a:off x="1188340" y="1105232"/>
            <a:ext cx="3013545" cy="4277802"/>
          </a:xfrm>
        </p:spPr>
        <p:txBody>
          <a:bodyPr anchor="ctr">
            <a:normAutofit/>
          </a:bodyPr>
          <a:lstStyle/>
          <a:p>
            <a:r>
              <a:rPr lang="en-US"/>
              <a:t>Spaced Learning</a:t>
            </a:r>
          </a:p>
        </p:txBody>
      </p:sp>
      <p:sp>
        <p:nvSpPr>
          <p:cNvPr id="3" name="Content Placeholder 2">
            <a:extLst>
              <a:ext uri="{FF2B5EF4-FFF2-40B4-BE49-F238E27FC236}">
                <a16:creationId xmlns:a16="http://schemas.microsoft.com/office/drawing/2014/main" id="{B917FCF3-0B1F-3A4F-9ADA-9375940A61F4}"/>
              </a:ext>
            </a:extLst>
          </p:cNvPr>
          <p:cNvSpPr>
            <a:spLocks noGrp="1"/>
          </p:cNvSpPr>
          <p:nvPr>
            <p:ph idx="1"/>
          </p:nvPr>
        </p:nvSpPr>
        <p:spPr>
          <a:xfrm>
            <a:off x="6096000" y="1105232"/>
            <a:ext cx="5176298" cy="4277802"/>
          </a:xfrm>
        </p:spPr>
        <p:txBody>
          <a:bodyPr anchor="ctr">
            <a:normAutofit/>
          </a:bodyPr>
          <a:lstStyle/>
          <a:p>
            <a:pPr>
              <a:lnSpc>
                <a:spcPct val="130000"/>
              </a:lnSpc>
            </a:pPr>
            <a:r>
              <a:rPr lang="en-US" dirty="0"/>
              <a:t>As you watch consider</a:t>
            </a:r>
          </a:p>
          <a:p>
            <a:pPr lvl="1">
              <a:lnSpc>
                <a:spcPct val="130000"/>
              </a:lnSpc>
            </a:pPr>
            <a:r>
              <a:rPr lang="en-US" dirty="0"/>
              <a:t>What are you already doing, matched to the idea of Spaced Learning, and </a:t>
            </a:r>
          </a:p>
          <a:p>
            <a:pPr lvl="1">
              <a:lnSpc>
                <a:spcPct val="130000"/>
              </a:lnSpc>
            </a:pPr>
            <a:r>
              <a:rPr lang="en-US" dirty="0"/>
              <a:t>Why would this be important as we design instructional experiences for Distance Learning students?</a:t>
            </a:r>
          </a:p>
          <a:p>
            <a:pPr marL="0" indent="0">
              <a:lnSpc>
                <a:spcPct val="130000"/>
              </a:lnSpc>
              <a:buNone/>
            </a:pPr>
            <a:endParaRPr lang="en-US" dirty="0"/>
          </a:p>
          <a:p>
            <a:pPr marL="0" indent="0">
              <a:lnSpc>
                <a:spcPct val="130000"/>
              </a:lnSpc>
              <a:buNone/>
            </a:pPr>
            <a:r>
              <a:rPr lang="en-US" dirty="0"/>
              <a:t>Why does Spacing Work? (</a:t>
            </a:r>
            <a:r>
              <a:rPr lang="en-US" dirty="0">
                <a:hlinkClick r:id="rId2"/>
              </a:rPr>
              <a:t>here</a:t>
            </a:r>
            <a:r>
              <a:rPr lang="en-US" dirty="0"/>
              <a:t>)</a:t>
            </a:r>
          </a:p>
          <a:p>
            <a:pPr marL="0" indent="0">
              <a:lnSpc>
                <a:spcPct val="130000"/>
              </a:lnSpc>
              <a:buNone/>
            </a:pPr>
            <a:r>
              <a:rPr lang="en-US" dirty="0"/>
              <a:t>The Spacing Effect (</a:t>
            </a:r>
            <a:r>
              <a:rPr lang="en-US" dirty="0">
                <a:hlinkClick r:id="rId3"/>
              </a:rPr>
              <a:t>here</a:t>
            </a:r>
            <a:r>
              <a:rPr lang="en-US" dirty="0"/>
              <a:t>) 19:10 to 23:12</a:t>
            </a:r>
          </a:p>
        </p:txBody>
      </p:sp>
    </p:spTree>
    <p:extLst>
      <p:ext uri="{BB962C8B-B14F-4D97-AF65-F5344CB8AC3E}">
        <p14:creationId xmlns:p14="http://schemas.microsoft.com/office/powerpoint/2010/main" val="252185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B5BF-BCD8-B241-95E5-D54E2DC1534B}"/>
              </a:ext>
            </a:extLst>
          </p:cNvPr>
          <p:cNvSpPr>
            <a:spLocks noGrp="1"/>
          </p:cNvSpPr>
          <p:nvPr>
            <p:ph type="title"/>
          </p:nvPr>
        </p:nvSpPr>
        <p:spPr>
          <a:xfrm>
            <a:off x="1743607" y="3912041"/>
            <a:ext cx="8394306" cy="1396053"/>
          </a:xfrm>
        </p:spPr>
        <p:txBody>
          <a:bodyPr vert="horz" lIns="109728" tIns="109728" rIns="109728" bIns="91440" rtlCol="0" anchor="b">
            <a:normAutofit/>
          </a:bodyPr>
          <a:lstStyle/>
          <a:p>
            <a:pPr algn="ctr">
              <a:lnSpc>
                <a:spcPct val="110000"/>
              </a:lnSpc>
            </a:pPr>
            <a:r>
              <a:rPr lang="en-US" sz="3400">
                <a:solidFill>
                  <a:schemeClr val="tx1">
                    <a:lumMod val="85000"/>
                    <a:lumOff val="15000"/>
                  </a:schemeClr>
                </a:solidFill>
              </a:rPr>
              <a:t>Examples of the Spacing Effect</a:t>
            </a:r>
          </a:p>
        </p:txBody>
      </p:sp>
      <p:pic>
        <p:nvPicPr>
          <p:cNvPr id="4" name="Google Shape;86;p18">
            <a:extLst>
              <a:ext uri="{FF2B5EF4-FFF2-40B4-BE49-F238E27FC236}">
                <a16:creationId xmlns:a16="http://schemas.microsoft.com/office/drawing/2014/main" id="{D697B7C6-B90B-124B-B5BE-76A069645769}"/>
              </a:ext>
            </a:extLst>
          </p:cNvPr>
          <p:cNvPicPr preferRelativeResize="0">
            <a:picLocks noGrp="1"/>
          </p:cNvPicPr>
          <p:nvPr>
            <p:ph idx="1"/>
          </p:nvPr>
        </p:nvPicPr>
        <p:blipFill>
          <a:blip r:embed="rId2"/>
          <a:stretch>
            <a:fillRect/>
          </a:stretch>
        </p:blipFill>
        <p:spPr>
          <a:xfrm>
            <a:off x="3301767" y="821665"/>
            <a:ext cx="5170007" cy="2946903"/>
          </a:xfrm>
          <a:prstGeom prst="rect">
            <a:avLst/>
          </a:prstGeom>
          <a:noFill/>
        </p:spPr>
      </p:pic>
    </p:spTree>
    <p:extLst>
      <p:ext uri="{BB962C8B-B14F-4D97-AF65-F5344CB8AC3E}">
        <p14:creationId xmlns:p14="http://schemas.microsoft.com/office/powerpoint/2010/main" val="267083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48E6-F383-8F48-BE63-39949B013CBB}"/>
              </a:ext>
            </a:extLst>
          </p:cNvPr>
          <p:cNvSpPr>
            <a:spLocks noGrp="1"/>
          </p:cNvSpPr>
          <p:nvPr>
            <p:ph type="title"/>
          </p:nvPr>
        </p:nvSpPr>
        <p:spPr/>
        <p:txBody>
          <a:bodyPr/>
          <a:lstStyle/>
          <a:p>
            <a:r>
              <a:rPr lang="en-US" dirty="0"/>
              <a:t>Examples of the Spacing Effect</a:t>
            </a:r>
          </a:p>
        </p:txBody>
      </p:sp>
      <p:pic>
        <p:nvPicPr>
          <p:cNvPr id="4" name="Google Shape;93;p19">
            <a:extLst>
              <a:ext uri="{FF2B5EF4-FFF2-40B4-BE49-F238E27FC236}">
                <a16:creationId xmlns:a16="http://schemas.microsoft.com/office/drawing/2014/main" id="{32D61414-3FCD-DC4A-93F1-85DAEC1E571D}"/>
              </a:ext>
            </a:extLst>
          </p:cNvPr>
          <p:cNvPicPr preferRelativeResize="0">
            <a:picLocks noGrp="1"/>
          </p:cNvPicPr>
          <p:nvPr>
            <p:ph idx="1"/>
          </p:nvPr>
        </p:nvPicPr>
        <p:blipFill>
          <a:blip r:embed="rId2">
            <a:alphaModFix/>
          </a:blip>
          <a:stretch>
            <a:fillRect/>
          </a:stretch>
        </p:blipFill>
        <p:spPr>
          <a:xfrm>
            <a:off x="1920875" y="2669103"/>
            <a:ext cx="8769350" cy="2939020"/>
          </a:xfrm>
          <a:prstGeom prst="rect">
            <a:avLst/>
          </a:prstGeom>
          <a:noFill/>
          <a:ln>
            <a:noFill/>
          </a:ln>
        </p:spPr>
      </p:pic>
    </p:spTree>
    <p:extLst>
      <p:ext uri="{BB962C8B-B14F-4D97-AF65-F5344CB8AC3E}">
        <p14:creationId xmlns:p14="http://schemas.microsoft.com/office/powerpoint/2010/main" val="3136352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55A3-484F-BF44-974C-93F6D76250A8}"/>
              </a:ext>
            </a:extLst>
          </p:cNvPr>
          <p:cNvSpPr>
            <a:spLocks noGrp="1"/>
          </p:cNvSpPr>
          <p:nvPr>
            <p:ph type="title"/>
          </p:nvPr>
        </p:nvSpPr>
        <p:spPr>
          <a:xfrm>
            <a:off x="1412543" y="1833229"/>
            <a:ext cx="3577022" cy="2934031"/>
          </a:xfrm>
        </p:spPr>
        <p:txBody>
          <a:bodyPr anchor="ctr">
            <a:normAutofit/>
          </a:bodyPr>
          <a:lstStyle/>
          <a:p>
            <a:r>
              <a:rPr lang="en-US"/>
              <a:t>An Example: Edpuzzle</a:t>
            </a:r>
          </a:p>
        </p:txBody>
      </p:sp>
      <p:sp>
        <p:nvSpPr>
          <p:cNvPr id="3" name="Content Placeholder 2">
            <a:extLst>
              <a:ext uri="{FF2B5EF4-FFF2-40B4-BE49-F238E27FC236}">
                <a16:creationId xmlns:a16="http://schemas.microsoft.com/office/drawing/2014/main" id="{53181C12-5176-7C4C-9B84-78AB99040358}"/>
              </a:ext>
            </a:extLst>
          </p:cNvPr>
          <p:cNvSpPr>
            <a:spLocks noGrp="1"/>
          </p:cNvSpPr>
          <p:nvPr>
            <p:ph idx="1"/>
          </p:nvPr>
        </p:nvSpPr>
        <p:spPr>
          <a:xfrm>
            <a:off x="6241774" y="1105306"/>
            <a:ext cx="4825512" cy="4337435"/>
          </a:xfrm>
        </p:spPr>
        <p:txBody>
          <a:bodyPr anchor="ctr">
            <a:normAutofit/>
          </a:bodyPr>
          <a:lstStyle/>
          <a:p>
            <a:pPr marL="0" indent="0">
              <a:lnSpc>
                <a:spcPct val="130000"/>
              </a:lnSpc>
              <a:buNone/>
            </a:pPr>
            <a:r>
              <a:rPr lang="en-US" sz="1700"/>
              <a:t>“</a:t>
            </a:r>
            <a:r>
              <a:rPr lang="en-US" sz="1700" err="1"/>
              <a:t>Edpuzzle</a:t>
            </a:r>
            <a:r>
              <a:rPr lang="en-US" sz="1700"/>
              <a:t> is a web-based interactive video and formative assessment tool that lets users crop existing online videos and add content to target specific learning objectives. Teachers can search the extensive library or upload their own videos to customize them with voice-overs, audio comments, embedded assessment questions, and additional resources.” --Common Sense Media</a:t>
            </a:r>
          </a:p>
        </p:txBody>
      </p:sp>
    </p:spTree>
    <p:extLst>
      <p:ext uri="{BB962C8B-B14F-4D97-AF65-F5344CB8AC3E}">
        <p14:creationId xmlns:p14="http://schemas.microsoft.com/office/powerpoint/2010/main" val="180488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E761B-C570-8040-B74A-04B95F1D6AA6}"/>
              </a:ext>
            </a:extLst>
          </p:cNvPr>
          <p:cNvSpPr>
            <a:spLocks noGrp="1"/>
          </p:cNvSpPr>
          <p:nvPr>
            <p:ph type="title"/>
          </p:nvPr>
        </p:nvSpPr>
        <p:spPr>
          <a:xfrm>
            <a:off x="685800" y="4286957"/>
            <a:ext cx="3758279" cy="1874539"/>
          </a:xfrm>
        </p:spPr>
        <p:txBody>
          <a:bodyPr>
            <a:normAutofit/>
          </a:bodyPr>
          <a:lstStyle/>
          <a:p>
            <a:r>
              <a:rPr lang="en-US"/>
              <a:t>Thank you!</a:t>
            </a:r>
          </a:p>
        </p:txBody>
      </p:sp>
      <p:pic>
        <p:nvPicPr>
          <p:cNvPr id="7" name="Picture 6" descr="Graphical user interface&#10;&#10;Description automatically generated">
            <a:extLst>
              <a:ext uri="{FF2B5EF4-FFF2-40B4-BE49-F238E27FC236}">
                <a16:creationId xmlns:a16="http://schemas.microsoft.com/office/drawing/2014/main" id="{B0DF7F99-5FD5-5547-9DA7-94CBCBDF7501}"/>
              </a:ext>
            </a:extLst>
          </p:cNvPr>
          <p:cNvPicPr>
            <a:picLocks noChangeAspect="1"/>
          </p:cNvPicPr>
          <p:nvPr/>
        </p:nvPicPr>
        <p:blipFill>
          <a:blip r:embed="rId2"/>
          <a:stretch>
            <a:fillRect/>
          </a:stretch>
        </p:blipFill>
        <p:spPr>
          <a:xfrm>
            <a:off x="800100" y="821817"/>
            <a:ext cx="10591800" cy="2912744"/>
          </a:xfrm>
          <a:prstGeom prst="rect">
            <a:avLst/>
          </a:prstGeom>
        </p:spPr>
      </p:pic>
      <p:cxnSp>
        <p:nvCxnSpPr>
          <p:cNvPr id="24" name="Straight Connector 2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179557"/>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32D79F-A69A-774B-A329-64E68C93E5AC}"/>
              </a:ext>
            </a:extLst>
          </p:cNvPr>
          <p:cNvSpPr>
            <a:spLocks noGrp="1"/>
          </p:cNvSpPr>
          <p:nvPr>
            <p:ph idx="1"/>
          </p:nvPr>
        </p:nvSpPr>
        <p:spPr>
          <a:xfrm>
            <a:off x="4766252" y="4235614"/>
            <a:ext cx="6739948" cy="1975999"/>
          </a:xfrm>
          <a:scene3d>
            <a:camera prst="orthographicFront"/>
            <a:lightRig rig="threePt" dir="t">
              <a:rot lat="0" lon="0" rev="600000"/>
            </a:lightRig>
          </a:scene3d>
        </p:spPr>
        <p:txBody>
          <a:bodyPr>
            <a:normAutofit/>
          </a:bodyPr>
          <a:lstStyle/>
          <a:p>
            <a:pPr marL="0">
              <a:lnSpc>
                <a:spcPct val="110000"/>
              </a:lnSpc>
              <a:spcBef>
                <a:spcPts val="800"/>
              </a:spcBef>
              <a:buClr>
                <a:schemeClr val="dk1"/>
              </a:buClr>
              <a:buSzPts val="1100"/>
            </a:pPr>
            <a:r>
              <a:rPr lang="en-US" sz="1700"/>
              <a:t>Aaron Grossman</a:t>
            </a:r>
          </a:p>
          <a:p>
            <a:pPr marL="457200" lvl="1">
              <a:lnSpc>
                <a:spcPct val="110000"/>
              </a:lnSpc>
              <a:spcBef>
                <a:spcPts val="800"/>
              </a:spcBef>
              <a:buClr>
                <a:schemeClr val="dk1"/>
              </a:buClr>
              <a:buSzPts val="1100"/>
            </a:pPr>
            <a:r>
              <a:rPr lang="en-US" sz="1700">
                <a:hlinkClick r:id="rId3"/>
              </a:rPr>
              <a:t>agrossman@washoeschools.net</a:t>
            </a:r>
            <a:endParaRPr lang="en-US" sz="1700"/>
          </a:p>
          <a:p>
            <a:pPr marL="457200" lvl="1">
              <a:lnSpc>
                <a:spcPct val="110000"/>
              </a:lnSpc>
              <a:spcBef>
                <a:spcPts val="800"/>
              </a:spcBef>
              <a:buClr>
                <a:schemeClr val="dk1"/>
              </a:buClr>
              <a:buSzPts val="1100"/>
            </a:pPr>
            <a:r>
              <a:rPr lang="en-US" sz="1700"/>
              <a:t>Twitter @classroomd4</a:t>
            </a:r>
          </a:p>
          <a:p>
            <a:pPr marL="457200" lvl="1">
              <a:lnSpc>
                <a:spcPct val="110000"/>
              </a:lnSpc>
              <a:spcBef>
                <a:spcPts val="800"/>
              </a:spcBef>
              <a:buClr>
                <a:schemeClr val="dk1"/>
              </a:buClr>
              <a:buSzPts val="1100"/>
            </a:pPr>
            <a:r>
              <a:rPr lang="en-US" sz="1700">
                <a:hlinkClick r:id="rId4"/>
              </a:rPr>
              <a:t>www.justtwoteachers.com</a:t>
            </a:r>
            <a:endParaRPr lang="en-US" sz="1700"/>
          </a:p>
          <a:p>
            <a:pPr marL="457200" lvl="1">
              <a:lnSpc>
                <a:spcPct val="110000"/>
              </a:lnSpc>
              <a:spcBef>
                <a:spcPts val="800"/>
              </a:spcBef>
              <a:buClr>
                <a:schemeClr val="dk1"/>
              </a:buClr>
              <a:buSzPts val="1100"/>
            </a:pPr>
            <a:r>
              <a:rPr lang="en-US" sz="1700"/>
              <a:t>JTT on </a:t>
            </a:r>
            <a:r>
              <a:rPr lang="en-US" sz="1700">
                <a:hlinkClick r:id="rId5"/>
              </a:rPr>
              <a:t>Facebook</a:t>
            </a:r>
            <a:r>
              <a:rPr lang="en-US" sz="1700"/>
              <a:t> </a:t>
            </a:r>
          </a:p>
          <a:p>
            <a:pPr>
              <a:lnSpc>
                <a:spcPct val="110000"/>
              </a:lnSpc>
            </a:pPr>
            <a:endParaRPr lang="en-US" sz="1700"/>
          </a:p>
        </p:txBody>
      </p:sp>
    </p:spTree>
    <p:extLst>
      <p:ext uri="{BB962C8B-B14F-4D97-AF65-F5344CB8AC3E}">
        <p14:creationId xmlns:p14="http://schemas.microsoft.com/office/powerpoint/2010/main" val="348080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AD745-CF0D-E740-A39A-52868EDC3744}"/>
              </a:ext>
            </a:extLst>
          </p:cNvPr>
          <p:cNvSpPr>
            <a:spLocks noGrp="1"/>
          </p:cNvSpPr>
          <p:nvPr>
            <p:ph type="title"/>
          </p:nvPr>
        </p:nvSpPr>
        <p:spPr>
          <a:xfrm>
            <a:off x="685800" y="899024"/>
            <a:ext cx="3076032" cy="3914947"/>
          </a:xfrm>
        </p:spPr>
        <p:txBody>
          <a:bodyPr vert="horz" lIns="91440" tIns="45720" rIns="91440" bIns="45720" rtlCol="0" anchor="t">
            <a:normAutofit/>
          </a:bodyPr>
          <a:lstStyle/>
          <a:p>
            <a:pPr>
              <a:lnSpc>
                <a:spcPct val="90000"/>
              </a:lnSpc>
            </a:pPr>
            <a:r>
              <a:rPr lang="en-US" sz="3700" dirty="0"/>
              <a:t>Pennies for your thought:</a:t>
            </a:r>
            <a:br>
              <a:rPr lang="en-US" sz="3700" dirty="0"/>
            </a:br>
            <a:r>
              <a:rPr lang="en-US" sz="3700" dirty="0"/>
              <a:t>Identify the correct penny design</a:t>
            </a:r>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10;&#10;Description automatically generated">
            <a:extLst>
              <a:ext uri="{FF2B5EF4-FFF2-40B4-BE49-F238E27FC236}">
                <a16:creationId xmlns:a16="http://schemas.microsoft.com/office/drawing/2014/main" id="{DE92EE8E-C108-AB48-B374-B7242FBCDE15}"/>
              </a:ext>
            </a:extLst>
          </p:cNvPr>
          <p:cNvPicPr>
            <a:picLocks noGrp="1" noChangeAspect="1"/>
          </p:cNvPicPr>
          <p:nvPr>
            <p:ph idx="1"/>
          </p:nvPr>
        </p:nvPicPr>
        <p:blipFill>
          <a:blip r:embed="rId3"/>
          <a:stretch>
            <a:fillRect/>
          </a:stretch>
        </p:blipFill>
        <p:spPr>
          <a:xfrm>
            <a:off x="4038600" y="1370078"/>
            <a:ext cx="7353299" cy="4117846"/>
          </a:xfrm>
          <a:prstGeom prst="rect">
            <a:avLst/>
          </a:prstGeom>
        </p:spPr>
      </p:pic>
    </p:spTree>
    <p:extLst>
      <p:ext uri="{BB962C8B-B14F-4D97-AF65-F5344CB8AC3E}">
        <p14:creationId xmlns:p14="http://schemas.microsoft.com/office/powerpoint/2010/main" val="12180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638D4-5C97-024B-9D08-892963638C67}"/>
              </a:ext>
            </a:extLst>
          </p:cNvPr>
          <p:cNvSpPr>
            <a:spLocks noGrp="1"/>
          </p:cNvSpPr>
          <p:nvPr>
            <p:ph type="title"/>
          </p:nvPr>
        </p:nvSpPr>
        <p:spPr>
          <a:xfrm>
            <a:off x="700635" y="922096"/>
            <a:ext cx="10691265" cy="1371030"/>
          </a:xfrm>
        </p:spPr>
        <p:txBody>
          <a:bodyPr>
            <a:normAutofit/>
          </a:bodyPr>
          <a:lstStyle/>
          <a:p>
            <a:r>
              <a:rPr lang="en-US"/>
              <a:t>Objectives</a:t>
            </a:r>
          </a:p>
        </p:txBody>
      </p:sp>
      <p:cxnSp>
        <p:nvCxnSpPr>
          <p:cNvPr id="46" name="Straight Connector 45">
            <a:extLst>
              <a:ext uri="{FF2B5EF4-FFF2-40B4-BE49-F238E27FC236}">
                <a16:creationId xmlns:a16="http://schemas.microsoft.com/office/drawing/2014/main" id="{033715A5-8048-453E-A44A-0F17BBB48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371601-4D05-F04A-9827-2FDC2C109355}"/>
              </a:ext>
            </a:extLst>
          </p:cNvPr>
          <p:cNvSpPr>
            <a:spLocks noGrp="1"/>
          </p:cNvSpPr>
          <p:nvPr>
            <p:ph idx="1"/>
          </p:nvPr>
        </p:nvSpPr>
        <p:spPr>
          <a:xfrm>
            <a:off x="695324" y="2276474"/>
            <a:ext cx="10734675" cy="3943351"/>
          </a:xfrm>
        </p:spPr>
        <p:txBody>
          <a:bodyPr>
            <a:normAutofit/>
          </a:bodyPr>
          <a:lstStyle/>
          <a:p>
            <a:pPr lvl="0"/>
            <a:r>
              <a:rPr lang="en-US"/>
              <a:t>Discover strategies to design research-based learning experiences</a:t>
            </a:r>
          </a:p>
          <a:p>
            <a:pPr lvl="0"/>
            <a:r>
              <a:rPr lang="en-US"/>
              <a:t>Consider ways to help students retain information</a:t>
            </a:r>
          </a:p>
          <a:p>
            <a:pPr lvl="0"/>
            <a:r>
              <a:rPr lang="en-US"/>
              <a:t>Learn new instructional moves, based on the science of learning</a:t>
            </a:r>
          </a:p>
          <a:p>
            <a:endParaRPr lang="en-US"/>
          </a:p>
        </p:txBody>
      </p:sp>
    </p:spTree>
    <p:extLst>
      <p:ext uri="{BB962C8B-B14F-4D97-AF65-F5344CB8AC3E}">
        <p14:creationId xmlns:p14="http://schemas.microsoft.com/office/powerpoint/2010/main" val="105856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838200" y="65547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Working Memory</a:t>
            </a:r>
            <a:endParaRPr dirty="0"/>
          </a:p>
        </p:txBody>
      </p:sp>
      <p:sp>
        <p:nvSpPr>
          <p:cNvPr id="130" name="Google Shape;130;p24"/>
          <p:cNvSpPr txBox="1">
            <a:spLocks noGrp="1"/>
          </p:cNvSpPr>
          <p:nvPr>
            <p:ph type="body" idx="1"/>
          </p:nvPr>
        </p:nvSpPr>
        <p:spPr>
          <a:xfrm>
            <a:off x="914400" y="2324100"/>
            <a:ext cx="5181600" cy="2689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dirty="0"/>
              <a:t>Dr. Peter Doolittle educational psychologist Center for Instructional Development and Education Research, Virginia Tech </a:t>
            </a:r>
            <a:endParaRPr sz="2400" dirty="0"/>
          </a:p>
          <a:p>
            <a:pPr marL="0" lvl="0" indent="0" algn="l" rtl="0">
              <a:lnSpc>
                <a:spcPct val="100000"/>
              </a:lnSpc>
              <a:spcBef>
                <a:spcPts val="0"/>
              </a:spcBef>
              <a:spcAft>
                <a:spcPts val="0"/>
              </a:spcAft>
              <a:buNone/>
            </a:pPr>
            <a:r>
              <a:rPr lang="en-US" sz="2400" dirty="0"/>
              <a:t>Minutes 20:21 to 28:36 (</a:t>
            </a:r>
            <a:r>
              <a:rPr lang="en-US" sz="2400" u="sng" dirty="0">
                <a:solidFill>
                  <a:schemeClr val="hlink"/>
                </a:solidFill>
                <a:hlinkClick r:id="rId3"/>
              </a:rPr>
              <a:t>here</a:t>
            </a:r>
            <a:r>
              <a:rPr lang="en-US" sz="2400" dirty="0"/>
              <a:t>)</a:t>
            </a:r>
            <a:endParaRPr sz="2400" dirty="0"/>
          </a:p>
        </p:txBody>
      </p:sp>
      <p:pic>
        <p:nvPicPr>
          <p:cNvPr id="131" name="Google Shape;131;p24"/>
          <p:cNvPicPr preferRelativeResize="0"/>
          <p:nvPr/>
        </p:nvPicPr>
        <p:blipFill>
          <a:blip r:embed="rId4">
            <a:alphaModFix/>
          </a:blip>
          <a:stretch>
            <a:fillRect/>
          </a:stretch>
        </p:blipFill>
        <p:spPr>
          <a:xfrm>
            <a:off x="6686401" y="1981174"/>
            <a:ext cx="4213200" cy="2689200"/>
          </a:xfrm>
          <a:prstGeom prst="rect">
            <a:avLst/>
          </a:prstGeom>
          <a:noFill/>
          <a:ln>
            <a:noFill/>
          </a:ln>
        </p:spPr>
      </p:pic>
      <p:sp>
        <p:nvSpPr>
          <p:cNvPr id="132" name="Google Shape;132;p24"/>
          <p:cNvSpPr txBox="1"/>
          <p:nvPr/>
        </p:nvSpPr>
        <p:spPr>
          <a:xfrm>
            <a:off x="451925" y="4674575"/>
            <a:ext cx="106869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chemeClr val="tx1">
                    <a:lumMod val="75000"/>
                    <a:lumOff val="25000"/>
                  </a:schemeClr>
                </a:solidFill>
                <a:ea typeface="Century Gothic"/>
                <a:cs typeface="Century Gothic"/>
                <a:sym typeface="Century Gothic"/>
              </a:rPr>
              <a:t>Focus Question: </a:t>
            </a:r>
            <a:r>
              <a:rPr lang="en-US" sz="2800" dirty="0">
                <a:solidFill>
                  <a:schemeClr val="tx1">
                    <a:lumMod val="75000"/>
                    <a:lumOff val="25000"/>
                  </a:schemeClr>
                </a:solidFill>
                <a:ea typeface="Century Gothic"/>
                <a:cs typeface="Century Gothic"/>
                <a:sym typeface="Century Gothic"/>
              </a:rPr>
              <a:t>What is the difference between short term memory and working memory? How can our instructional design impact working memory? </a:t>
            </a:r>
            <a:endParaRPr sz="2800" dirty="0">
              <a:solidFill>
                <a:schemeClr val="tx1">
                  <a:lumMod val="75000"/>
                  <a:lumOff val="25000"/>
                </a:schemeClr>
              </a:solidFill>
              <a:ea typeface="Century Gothic"/>
              <a:cs typeface="Century Gothic"/>
              <a:sym typeface="Century Gothic"/>
            </a:endParaRPr>
          </a:p>
        </p:txBody>
      </p:sp>
    </p:spTree>
    <p:extLst>
      <p:ext uri="{BB962C8B-B14F-4D97-AF65-F5344CB8AC3E}">
        <p14:creationId xmlns:p14="http://schemas.microsoft.com/office/powerpoint/2010/main" val="296675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B9907-23B3-AB42-93E0-461496CD4DB9}"/>
              </a:ext>
            </a:extLst>
          </p:cNvPr>
          <p:cNvSpPr>
            <a:spLocks noGrp="1"/>
          </p:cNvSpPr>
          <p:nvPr>
            <p:ph type="title"/>
          </p:nvPr>
        </p:nvSpPr>
        <p:spPr>
          <a:xfrm>
            <a:off x="695324" y="615918"/>
            <a:ext cx="2152103" cy="4272816"/>
          </a:xfrm>
        </p:spPr>
        <p:txBody>
          <a:bodyPr>
            <a:normAutofit/>
          </a:bodyPr>
          <a:lstStyle/>
          <a:p>
            <a:r>
              <a:rPr lang="en-US" sz="2400"/>
              <a:t>Creating Routines</a:t>
            </a: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788430-5638-3A42-91FA-B836D29A8F35}"/>
              </a:ext>
            </a:extLst>
          </p:cNvPr>
          <p:cNvSpPr>
            <a:spLocks noGrp="1"/>
          </p:cNvSpPr>
          <p:nvPr>
            <p:ph idx="1"/>
          </p:nvPr>
        </p:nvSpPr>
        <p:spPr>
          <a:xfrm>
            <a:off x="3918180" y="538843"/>
            <a:ext cx="7518024" cy="5758071"/>
          </a:xfrm>
        </p:spPr>
        <p:txBody>
          <a:bodyPr>
            <a:normAutofit/>
          </a:bodyPr>
          <a:lstStyle/>
          <a:p>
            <a:pPr marL="0" indent="0">
              <a:lnSpc>
                <a:spcPct val="110000"/>
              </a:lnSpc>
              <a:buNone/>
            </a:pPr>
            <a:r>
              <a:rPr lang="en-US" sz="2800" dirty="0"/>
              <a:t>Helping kids get into </a:t>
            </a:r>
            <a:r>
              <a:rPr lang="en-US" sz="2800" dirty="0">
                <a:hlinkClick r:id="rId3"/>
              </a:rPr>
              <a:t>routines</a:t>
            </a:r>
            <a:r>
              <a:rPr lang="en-US" sz="2800" dirty="0"/>
              <a:t> is essential for helping with working memory. “Routines are the goal,” says Linda Hecker, MEd, the lead education specialist at the Landmark College Institute for Research and Training. “</a:t>
            </a:r>
            <a:r>
              <a:rPr lang="en-US" sz="2800" dirty="0">
                <a:highlight>
                  <a:srgbClr val="FFFF00"/>
                </a:highlight>
              </a:rPr>
              <a:t>When</a:t>
            </a:r>
            <a:r>
              <a:rPr lang="en-US" sz="2800" dirty="0"/>
              <a:t> </a:t>
            </a:r>
            <a:r>
              <a:rPr lang="en-US" sz="2800" dirty="0">
                <a:highlight>
                  <a:srgbClr val="FFFF00"/>
                </a:highlight>
              </a:rPr>
              <a:t>we’re able to automate a task it no longer requires working memory to function. </a:t>
            </a:r>
            <a:r>
              <a:rPr lang="en-US" sz="2800" dirty="0"/>
              <a:t>Remembering what to do next takes up cognitive workspace — and that’s not necessary.”</a:t>
            </a:r>
          </a:p>
        </p:txBody>
      </p:sp>
    </p:spTree>
    <p:extLst>
      <p:ext uri="{BB962C8B-B14F-4D97-AF65-F5344CB8AC3E}">
        <p14:creationId xmlns:p14="http://schemas.microsoft.com/office/powerpoint/2010/main" val="158429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88A7A9FB-4DC0-E44B-B256-05FA2647A752}"/>
              </a:ext>
            </a:extLst>
          </p:cNvPr>
          <p:cNvPicPr>
            <a:picLocks noGrp="1" noChangeAspect="1"/>
          </p:cNvPicPr>
          <p:nvPr>
            <p:ph idx="1"/>
          </p:nvPr>
        </p:nvPicPr>
        <p:blipFill rotWithShape="1">
          <a:blip r:embed="rId2"/>
          <a:srcRect t="15690" b="699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52F6F7-B2B6-FB4C-BB1D-E371EBEF6804}"/>
              </a:ext>
            </a:extLst>
          </p:cNvPr>
          <p:cNvSpPr>
            <a:spLocks noGrp="1"/>
          </p:cNvSpPr>
          <p:nvPr>
            <p:ph type="title"/>
          </p:nvPr>
        </p:nvSpPr>
        <p:spPr>
          <a:xfrm>
            <a:off x="238123" y="2188736"/>
            <a:ext cx="5400677" cy="3954040"/>
          </a:xfrm>
        </p:spPr>
        <p:txBody>
          <a:bodyPr vert="horz" lIns="91440" tIns="45720" rIns="91440" bIns="45720" rtlCol="0" anchor="b">
            <a:normAutofit/>
          </a:bodyPr>
          <a:lstStyle/>
          <a:p>
            <a:r>
              <a:rPr lang="en-US" sz="3200" dirty="0">
                <a:solidFill>
                  <a:srgbClr val="FFFF00"/>
                </a:solidFill>
                <a:hlinkClick r:id="rId3">
                  <a:extLst>
                    <a:ext uri="{A12FA001-AC4F-418D-AE19-62706E023703}">
                      <ahyp:hlinkClr xmlns:ahyp="http://schemas.microsoft.com/office/drawing/2018/hyperlinkcolor" val="tx"/>
                    </a:ext>
                  </a:extLst>
                </a:hlinkClick>
              </a:rPr>
              <a:t>https://www.neok12.com/</a:t>
            </a:r>
            <a:r>
              <a:rPr lang="en-US" sz="3200" dirty="0">
                <a:solidFill>
                  <a:srgbClr val="FFFF00"/>
                </a:solidFill>
              </a:rPr>
              <a:t> </a:t>
            </a:r>
          </a:p>
        </p:txBody>
      </p:sp>
      <p:cxnSp>
        <p:nvCxnSpPr>
          <p:cNvPr id="18" name="Straight Connector 1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14478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49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0272A-E567-754D-A243-1B11278B72D6}"/>
              </a:ext>
            </a:extLst>
          </p:cNvPr>
          <p:cNvSpPr>
            <a:spLocks noGrp="1"/>
          </p:cNvSpPr>
          <p:nvPr>
            <p:ph type="title"/>
          </p:nvPr>
        </p:nvSpPr>
        <p:spPr>
          <a:xfrm>
            <a:off x="647700" y="871759"/>
            <a:ext cx="10925176" cy="1128876"/>
          </a:xfrm>
        </p:spPr>
        <p:txBody>
          <a:bodyPr vert="horz" lIns="91440" tIns="45720" rIns="91440" bIns="45720" rtlCol="0" anchor="t">
            <a:normAutofit/>
          </a:bodyPr>
          <a:lstStyle/>
          <a:p>
            <a:r>
              <a:rPr lang="en-US" sz="5400">
                <a:hlinkClick r:id="rId2">
                  <a:extLst>
                    <a:ext uri="{A12FA001-AC4F-418D-AE19-62706E023703}">
                      <ahyp:hlinkClr xmlns:ahyp="http://schemas.microsoft.com/office/drawing/2018/hyperlinkcolor" val="tx"/>
                    </a:ext>
                  </a:extLst>
                </a:hlinkClick>
              </a:rPr>
              <a:t>https://www.neok12.com/</a:t>
            </a:r>
            <a:r>
              <a:rPr lang="en-US" sz="5400"/>
              <a:t> </a:t>
            </a:r>
          </a:p>
        </p:txBody>
      </p:sp>
      <p:cxnSp>
        <p:nvCxnSpPr>
          <p:cNvPr id="42" name="Straight Connector 41">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Table&#10;&#10;Description automatically generated">
            <a:extLst>
              <a:ext uri="{FF2B5EF4-FFF2-40B4-BE49-F238E27FC236}">
                <a16:creationId xmlns:a16="http://schemas.microsoft.com/office/drawing/2014/main" id="{1218DEC2-C7F6-0D4C-B784-C4B6883AED3B}"/>
              </a:ext>
            </a:extLst>
          </p:cNvPr>
          <p:cNvPicPr>
            <a:picLocks noGrp="1" noChangeAspect="1"/>
          </p:cNvPicPr>
          <p:nvPr>
            <p:ph idx="1"/>
          </p:nvPr>
        </p:nvPicPr>
        <p:blipFill>
          <a:blip r:embed="rId3"/>
          <a:stretch>
            <a:fillRect/>
          </a:stretch>
        </p:blipFill>
        <p:spPr>
          <a:xfrm>
            <a:off x="1400175" y="1698526"/>
            <a:ext cx="4485123" cy="4092675"/>
          </a:xfrm>
          <a:prstGeom prst="rect">
            <a:avLst/>
          </a:prstGeom>
        </p:spPr>
      </p:pic>
      <p:pic>
        <p:nvPicPr>
          <p:cNvPr id="7" name="Picture 6" descr="Text&#10;&#10;Description automatically generated">
            <a:extLst>
              <a:ext uri="{FF2B5EF4-FFF2-40B4-BE49-F238E27FC236}">
                <a16:creationId xmlns:a16="http://schemas.microsoft.com/office/drawing/2014/main" id="{46B1F2D2-3C08-1F47-AD9E-B49156644402}"/>
              </a:ext>
            </a:extLst>
          </p:cNvPr>
          <p:cNvPicPr>
            <a:picLocks noChangeAspect="1"/>
          </p:cNvPicPr>
          <p:nvPr/>
        </p:nvPicPr>
        <p:blipFill>
          <a:blip r:embed="rId4"/>
          <a:stretch>
            <a:fillRect/>
          </a:stretch>
        </p:blipFill>
        <p:spPr>
          <a:xfrm>
            <a:off x="6253514" y="3748171"/>
            <a:ext cx="5128862" cy="1114257"/>
          </a:xfrm>
          <a:prstGeom prst="rect">
            <a:avLst/>
          </a:prstGeom>
        </p:spPr>
      </p:pic>
      <p:cxnSp>
        <p:nvCxnSpPr>
          <p:cNvPr id="44" name="Straight Connector 43">
            <a:extLst>
              <a:ext uri="{FF2B5EF4-FFF2-40B4-BE49-F238E27FC236}">
                <a16:creationId xmlns:a16="http://schemas.microsoft.com/office/drawing/2014/main" id="{44B21692-652C-4371-95C5-05248EF342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789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C2293-5972-084B-8D08-905494FDEE24}"/>
              </a:ext>
            </a:extLst>
          </p:cNvPr>
          <p:cNvSpPr>
            <a:spLocks noGrp="1"/>
          </p:cNvSpPr>
          <p:nvPr>
            <p:ph type="title"/>
          </p:nvPr>
        </p:nvSpPr>
        <p:spPr>
          <a:xfrm>
            <a:off x="695323" y="616581"/>
            <a:ext cx="2895941" cy="1230401"/>
          </a:xfrm>
        </p:spPr>
        <p:txBody>
          <a:bodyPr vert="horz" lIns="91440" tIns="45720" rIns="91440" bIns="45720" rtlCol="0">
            <a:normAutofit/>
          </a:bodyPr>
          <a:lstStyle/>
          <a:p>
            <a:pPr>
              <a:lnSpc>
                <a:spcPct val="90000"/>
              </a:lnSpc>
            </a:pPr>
            <a:r>
              <a:rPr lang="en-US" sz="2000"/>
              <a:t>HOW TO USE RETRIEVAL PRACTICE TO IMPROVE LEARNING</a:t>
            </a:r>
          </a:p>
        </p:txBody>
      </p:sp>
      <p:cxnSp>
        <p:nvCxnSpPr>
          <p:cNvPr id="27" name="Straight Connector 26">
            <a:extLst>
              <a:ext uri="{FF2B5EF4-FFF2-40B4-BE49-F238E27FC236}">
                <a16:creationId xmlns:a16="http://schemas.microsoft.com/office/drawing/2014/main" id="{159B2C4A-AB53-49A2-AC69-620FF37FF0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38600" y="723900"/>
            <a:ext cx="0" cy="976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a16="http://schemas.microsoft.com/office/drawing/2014/main" id="{3202771A-A9D9-445E-B947-A62C68A04F77}"/>
              </a:ext>
            </a:extLst>
          </p:cNvPr>
          <p:cNvSpPr>
            <a:spLocks noGrp="1"/>
          </p:cNvSpPr>
          <p:nvPr>
            <p:ph idx="1"/>
          </p:nvPr>
        </p:nvSpPr>
        <p:spPr>
          <a:xfrm>
            <a:off x="4678589" y="657497"/>
            <a:ext cx="6713312" cy="1230401"/>
          </a:xfrm>
        </p:spPr>
        <p:txBody>
          <a:bodyPr>
            <a:normAutofit/>
          </a:bodyPr>
          <a:lstStyle/>
          <a:p>
            <a:endParaRPr lang="en-US"/>
          </a:p>
        </p:txBody>
      </p:sp>
      <p:pic>
        <p:nvPicPr>
          <p:cNvPr id="7" name="Content Placeholder 6" descr="Text&#10;&#10;Description automatically generated">
            <a:extLst>
              <a:ext uri="{FF2B5EF4-FFF2-40B4-BE49-F238E27FC236}">
                <a16:creationId xmlns:a16="http://schemas.microsoft.com/office/drawing/2014/main" id="{D57F37C7-77DF-C040-B963-6FB647FB9444}"/>
              </a:ext>
            </a:extLst>
          </p:cNvPr>
          <p:cNvPicPr>
            <a:picLocks noChangeAspect="1"/>
          </p:cNvPicPr>
          <p:nvPr/>
        </p:nvPicPr>
        <p:blipFill>
          <a:blip r:embed="rId3"/>
          <a:stretch>
            <a:fillRect/>
          </a:stretch>
        </p:blipFill>
        <p:spPr>
          <a:xfrm>
            <a:off x="800101" y="2522120"/>
            <a:ext cx="10591800" cy="3256977"/>
          </a:xfrm>
          <a:prstGeom prst="rect">
            <a:avLst/>
          </a:prstGeom>
        </p:spPr>
      </p:pic>
    </p:spTree>
    <p:extLst>
      <p:ext uri="{BB962C8B-B14F-4D97-AF65-F5344CB8AC3E}">
        <p14:creationId xmlns:p14="http://schemas.microsoft.com/office/powerpoint/2010/main" val="393982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D7F27A-9A27-024B-8D40-9A31D4DC0426}"/>
              </a:ext>
            </a:extLst>
          </p:cNvPr>
          <p:cNvSpPr>
            <a:spLocks noGrp="1"/>
          </p:cNvSpPr>
          <p:nvPr>
            <p:ph type="title"/>
          </p:nvPr>
        </p:nvSpPr>
        <p:spPr>
          <a:xfrm>
            <a:off x="695325" y="907037"/>
            <a:ext cx="3819821" cy="1955690"/>
          </a:xfrm>
        </p:spPr>
        <p:txBody>
          <a:bodyPr>
            <a:normAutofit/>
          </a:bodyPr>
          <a:lstStyle/>
          <a:p>
            <a:pPr>
              <a:lnSpc>
                <a:spcPct val="90000"/>
              </a:lnSpc>
            </a:pPr>
            <a:r>
              <a:rPr lang="en-US" sz="3100"/>
              <a:t>Concept Tests—An Active learning technique</a:t>
            </a:r>
          </a:p>
        </p:txBody>
      </p:sp>
      <p:cxnSp>
        <p:nvCxnSpPr>
          <p:cNvPr id="15"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3E3287-C94F-9444-897F-F358B3CDBFD8}"/>
              </a:ext>
            </a:extLst>
          </p:cNvPr>
          <p:cNvSpPr>
            <a:spLocks noGrp="1"/>
          </p:cNvSpPr>
          <p:nvPr>
            <p:ph idx="1"/>
          </p:nvPr>
        </p:nvSpPr>
        <p:spPr>
          <a:xfrm>
            <a:off x="695325" y="2862727"/>
            <a:ext cx="3706113" cy="3372250"/>
          </a:xfrm>
        </p:spPr>
        <p:txBody>
          <a:bodyPr>
            <a:normAutofit/>
          </a:bodyPr>
          <a:lstStyle/>
          <a:p>
            <a:r>
              <a:rPr lang="en-US" dirty="0"/>
              <a:t>Dr Carolina </a:t>
            </a:r>
            <a:r>
              <a:rPr lang="en-US" dirty="0" err="1"/>
              <a:t>Kuepper</a:t>
            </a:r>
            <a:r>
              <a:rPr lang="en-US" dirty="0"/>
              <a:t>-Tetzel</a:t>
            </a:r>
          </a:p>
          <a:p>
            <a:r>
              <a:rPr lang="en-US" dirty="0"/>
              <a:t>Based on the work of Eric </a:t>
            </a:r>
            <a:r>
              <a:rPr lang="en-US" dirty="0" err="1"/>
              <a:t>Mazure</a:t>
            </a:r>
            <a:endParaRPr lang="en-US" dirty="0"/>
          </a:p>
          <a:p>
            <a:r>
              <a:rPr lang="en-US" dirty="0">
                <a:hlinkClick r:id="rId2"/>
              </a:rPr>
              <a:t>https://www.youtube.com/watch?v=791sTAhUrp8</a:t>
            </a:r>
            <a:r>
              <a:rPr lang="en-US" dirty="0"/>
              <a:t> through minute 3:08 (continue watch to learn how to write a good question)</a:t>
            </a:r>
          </a:p>
          <a:p>
            <a:endParaRPr lang="en-US" dirty="0"/>
          </a:p>
        </p:txBody>
      </p:sp>
      <p:pic>
        <p:nvPicPr>
          <p:cNvPr id="5" name="Picture 4" descr="A person holding a sign&#10;&#10;Description automatically generated with medium confidence">
            <a:extLst>
              <a:ext uri="{FF2B5EF4-FFF2-40B4-BE49-F238E27FC236}">
                <a16:creationId xmlns:a16="http://schemas.microsoft.com/office/drawing/2014/main" id="{737FCB16-A4BE-C64F-8518-A4646CB25C14}"/>
              </a:ext>
            </a:extLst>
          </p:cNvPr>
          <p:cNvPicPr>
            <a:picLocks noChangeAspect="1"/>
          </p:cNvPicPr>
          <p:nvPr/>
        </p:nvPicPr>
        <p:blipFill rotWithShape="1">
          <a:blip r:embed="rId3"/>
          <a:srcRect r="38456" b="1"/>
          <a:stretch/>
        </p:blipFill>
        <p:spPr>
          <a:xfrm>
            <a:off x="4876800" y="735286"/>
            <a:ext cx="6515100" cy="5398813"/>
          </a:xfrm>
          <a:prstGeom prst="rect">
            <a:avLst/>
          </a:prstGeom>
        </p:spPr>
      </p:pic>
    </p:spTree>
    <p:extLst>
      <p:ext uri="{BB962C8B-B14F-4D97-AF65-F5344CB8AC3E}">
        <p14:creationId xmlns:p14="http://schemas.microsoft.com/office/powerpoint/2010/main" val="2725481204"/>
      </p:ext>
    </p:extLst>
  </p:cSld>
  <p:clrMapOvr>
    <a:masterClrMapping/>
  </p:clrMapOvr>
</p:sld>
</file>

<file path=ppt/theme/theme1.xml><?xml version="1.0" encoding="utf-8"?>
<a:theme xmlns:a="http://schemas.openxmlformats.org/drawingml/2006/main" name="ChronicleVTI">
  <a:themeElements>
    <a:clrScheme name="AnalogousFromRegularSeedLeftStep">
      <a:dk1>
        <a:srgbClr val="000000"/>
      </a:dk1>
      <a:lt1>
        <a:srgbClr val="FFFFFF"/>
      </a:lt1>
      <a:dk2>
        <a:srgbClr val="2E1E36"/>
      </a:dk2>
      <a:lt2>
        <a:srgbClr val="E2E4E8"/>
      </a:lt2>
      <a:accent1>
        <a:srgbClr val="D39626"/>
      </a:accent1>
      <a:accent2>
        <a:srgbClr val="D54317"/>
      </a:accent2>
      <a:accent3>
        <a:srgbClr val="E7294C"/>
      </a:accent3>
      <a:accent4>
        <a:srgbClr val="D51789"/>
      </a:accent4>
      <a:accent5>
        <a:srgbClr val="E329E7"/>
      </a:accent5>
      <a:accent6>
        <a:srgbClr val="8217D5"/>
      </a:accent6>
      <a:hlink>
        <a:srgbClr val="3F6CBF"/>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TotalTime>
  <Words>569</Words>
  <Application>Microsoft Macintosh PowerPoint</Application>
  <PresentationFormat>Widescreen</PresentationFormat>
  <Paragraphs>58</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Calisto MT</vt:lpstr>
      <vt:lpstr>Univers Condensed</vt:lpstr>
      <vt:lpstr>ChronicleVTI</vt:lpstr>
      <vt:lpstr>Teaching So Students Won’t Forget</vt:lpstr>
      <vt:lpstr>Pennies for your thought: Identify the correct penny design</vt:lpstr>
      <vt:lpstr>Objectives</vt:lpstr>
      <vt:lpstr>Working Memory</vt:lpstr>
      <vt:lpstr>Creating Routines</vt:lpstr>
      <vt:lpstr>https://www.neok12.com/ </vt:lpstr>
      <vt:lpstr>https://www.neok12.com/ </vt:lpstr>
      <vt:lpstr>HOW TO USE RETRIEVAL PRACTICE TO IMPROVE LEARNING</vt:lpstr>
      <vt:lpstr>Concept Tests—An Active learning technique</vt:lpstr>
      <vt:lpstr>An Example </vt:lpstr>
      <vt:lpstr>Spaced Learning</vt:lpstr>
      <vt:lpstr>Examples of the Spacing Effect</vt:lpstr>
      <vt:lpstr>Examples of the Spacing Effect</vt:lpstr>
      <vt:lpstr>An Example: Edpuzzle</vt:lpstr>
      <vt:lpstr>Spaced Learning</vt:lpstr>
      <vt:lpstr>Examples of the Spacing Effect</vt:lpstr>
      <vt:lpstr>Examples of the Spacing Effect</vt:lpstr>
      <vt:lpstr>An Example: Edpuzzle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So Students Won’t Forget</dc:title>
  <dc:creator>Grossman, Aaron</dc:creator>
  <cp:lastModifiedBy>Grossman, Aaron</cp:lastModifiedBy>
  <cp:revision>11</cp:revision>
  <dcterms:created xsi:type="dcterms:W3CDTF">2021-03-16T02:18:18Z</dcterms:created>
  <dcterms:modified xsi:type="dcterms:W3CDTF">2021-03-24T16:27:04Z</dcterms:modified>
</cp:coreProperties>
</file>